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65" r:id="rId3"/>
    <p:sldId id="311" r:id="rId4"/>
    <p:sldId id="286" r:id="rId5"/>
    <p:sldId id="289" r:id="rId6"/>
    <p:sldId id="288" r:id="rId7"/>
    <p:sldId id="287" r:id="rId8"/>
    <p:sldId id="290" r:id="rId9"/>
    <p:sldId id="291" r:id="rId10"/>
    <p:sldId id="292" r:id="rId11"/>
    <p:sldId id="293" r:id="rId12"/>
    <p:sldId id="308" r:id="rId13"/>
    <p:sldId id="309" r:id="rId14"/>
    <p:sldId id="310" r:id="rId15"/>
    <p:sldId id="295" r:id="rId16"/>
    <p:sldId id="296" r:id="rId17"/>
    <p:sldId id="297" r:id="rId18"/>
    <p:sldId id="312" r:id="rId19"/>
    <p:sldId id="307" r:id="rId20"/>
    <p:sldId id="270" r:id="rId21"/>
    <p:sldId id="266" r:id="rId22"/>
    <p:sldId id="271" r:id="rId23"/>
    <p:sldId id="280" r:id="rId24"/>
    <p:sldId id="317" r:id="rId25"/>
    <p:sldId id="278" r:id="rId26"/>
    <p:sldId id="313" r:id="rId27"/>
    <p:sldId id="279" r:id="rId28"/>
    <p:sldId id="284" r:id="rId29"/>
    <p:sldId id="318" r:id="rId30"/>
    <p:sldId id="315" r:id="rId31"/>
    <p:sldId id="31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72;_&#1075;&#1088;&#1072;&#1092;&#1110;&#108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xVal>
            <c:strRef>
              <c:f>'[Діаграма_графік.xlsx]Високий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xVal>
          <c:y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xVal>
            <c:strRef>
              <c:f>'[Діаграма_графік.xlsx]Високий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xVal>
          <c:y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308416"/>
        <c:axId val="135309952"/>
      </c:scatterChart>
      <c:valAx>
        <c:axId val="13530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309952"/>
        <c:crosses val="autoZero"/>
        <c:crossBetween val="midCat"/>
      </c:valAx>
      <c:valAx>
        <c:axId val="13530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200"/>
            </a:pPr>
            <a:endParaRPr lang="ru-RU"/>
          </a:p>
        </c:txPr>
        <c:crossAx val="13530841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lang="ru-RU"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327104"/>
        <c:axId val="135595136"/>
        <c:axId val="0"/>
      </c:area3DChart>
      <c:catAx>
        <c:axId val="13532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595136"/>
        <c:crosses val="autoZero"/>
        <c:auto val="1"/>
        <c:lblAlgn val="ctr"/>
        <c:lblOffset val="100"/>
        <c:noMultiLvlLbl val="0"/>
      </c:catAx>
      <c:valAx>
        <c:axId val="13559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32710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24192"/>
        <c:axId val="135625728"/>
        <c:axId val="135627200"/>
      </c:area3DChart>
      <c:catAx>
        <c:axId val="13562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625728"/>
        <c:crosses val="autoZero"/>
        <c:auto val="1"/>
        <c:lblAlgn val="ctr"/>
        <c:lblOffset val="100"/>
        <c:noMultiLvlLbl val="0"/>
      </c:catAx>
      <c:valAx>
        <c:axId val="1356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624192"/>
        <c:crosses val="autoZero"/>
        <c:crossBetween val="midCat"/>
      </c:valAx>
      <c:serAx>
        <c:axId val="13562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625728"/>
        <c:crosses val="autoZero"/>
      </c:ser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57349496533126"/>
          <c:y val="0.12373485218469688"/>
          <c:w val="0.63091090642701864"/>
          <c:h val="0.87626514781530318"/>
        </c:manualLayout>
      </c:layout>
      <c:doughnutChart>
        <c:varyColors val="1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007521673805789"/>
          <c:y val="0.16744615636661891"/>
          <c:w val="0.18540664632268541"/>
          <c:h val="0.34066525440864026"/>
        </c:manualLayout>
      </c:layout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explosion val="25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ru-RU" sz="1000"/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86176"/>
        <c:axId val="135742592"/>
      </c:radarChart>
      <c:catAx>
        <c:axId val="135986176"/>
        <c:scaling>
          <c:orientation val="minMax"/>
        </c:scaling>
        <c:delete val="0"/>
        <c:axPos val="b"/>
        <c:majorGridlines/>
        <c:title>
          <c:layout/>
          <c:overlay val="0"/>
          <c:txPr>
            <a:bodyPr/>
            <a:lstStyle/>
            <a:p>
              <a:pPr>
                <a:defRPr lang="ru-RU"/>
              </a:pPr>
              <a:endParaRPr lang="ru-RU"/>
            </a:p>
          </c:txPr>
        </c:title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742592"/>
        <c:crosses val="autoZero"/>
        <c:auto val="1"/>
        <c:lblAlgn val="ctr"/>
        <c:lblOffset val="100"/>
        <c:noMultiLvlLbl val="0"/>
      </c:catAx>
      <c:valAx>
        <c:axId val="135742592"/>
        <c:scaling>
          <c:orientation val="minMax"/>
        </c:scaling>
        <c:delete val="0"/>
        <c:axPos val="l"/>
        <c:majorGridlines/>
        <c:minorGridlines/>
        <c:title>
          <c:layout/>
          <c:overlay val="0"/>
          <c:txPr>
            <a:bodyPr/>
            <a:lstStyle/>
            <a:p>
              <a:pPr>
                <a:defRPr lang="ru-RU"/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98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layout/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58976"/>
        <c:axId val="135760512"/>
      </c:radarChart>
      <c:catAx>
        <c:axId val="13575897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760512"/>
        <c:crosses val="autoZero"/>
        <c:auto val="1"/>
        <c:lblAlgn val="ctr"/>
        <c:lblOffset val="100"/>
        <c:noMultiLvlLbl val="0"/>
      </c:catAx>
      <c:valAx>
        <c:axId val="1357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758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bandFmts/>
        <c:axId val="135814144"/>
        <c:axId val="135820032"/>
        <c:axId val="135783744"/>
      </c:surface3DChart>
      <c:catAx>
        <c:axId val="1358141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820032"/>
        <c:crosses val="autoZero"/>
        <c:auto val="1"/>
        <c:lblAlgn val="ctr"/>
        <c:lblOffset val="100"/>
        <c:noMultiLvlLbl val="0"/>
      </c:catAx>
      <c:valAx>
        <c:axId val="1358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814144"/>
        <c:crosses val="autoZero"/>
        <c:crossBetween val="midCat"/>
      </c:valAx>
      <c:serAx>
        <c:axId val="13578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820032"/>
        <c:crosses val="autoZero"/>
      </c:serAx>
    </c:plotArea>
    <c:legend>
      <c:legendPos val="r"/>
      <c:overlay val="0"/>
      <c:txPr>
        <a:bodyPr/>
        <a:lstStyle/>
        <a:p>
          <a:pPr rtl="0">
            <a:defRPr lang="ru-RU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surfaceChart>
        <c:wireframe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bandFmts/>
        <c:axId val="135882240"/>
        <c:axId val="135883776"/>
        <c:axId val="135872960"/>
      </c:surfaceChart>
      <c:catAx>
        <c:axId val="13588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883776"/>
        <c:crosses val="autoZero"/>
        <c:auto val="1"/>
        <c:lblAlgn val="ctr"/>
        <c:lblOffset val="100"/>
        <c:noMultiLvlLbl val="0"/>
      </c:catAx>
      <c:valAx>
        <c:axId val="13588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lang="ru-RU"/>
            </a:pPr>
            <a:endParaRPr lang="ru-RU"/>
          </a:p>
        </c:txPr>
        <c:crossAx val="135882240"/>
        <c:crosses val="autoZero"/>
        <c:crossBetween val="midCat"/>
      </c:valAx>
      <c:serAx>
        <c:axId val="13587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883776"/>
        <c:crosses val="autoZero"/>
      </c:serAx>
    </c:plotArea>
    <c:legend>
      <c:legendPos val="r"/>
      <c:overlay val="0"/>
      <c:txPr>
        <a:bodyPr/>
        <a:lstStyle/>
        <a:p>
          <a:pPr rtl="0">
            <a:defRPr lang="ru-RU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/>
              <a:t>Успішність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</c:ser>
        <c:ser>
          <c:idx val="2"/>
          <c:order val="2"/>
          <c:tx>
            <c:strRef>
              <c:f>'Достатній рівень'!$D$3</c:f>
              <c:strCache>
                <c:ptCount val="1"/>
                <c:pt idx="0">
                  <c:v>Хімія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</c:ser>
        <c:ser>
          <c:idx val="3"/>
          <c:order val="3"/>
          <c:tx>
            <c:strRef>
              <c:f>'Достатній рівень'!$E$3</c:f>
              <c:strCache>
                <c:ptCount val="1"/>
                <c:pt idx="0">
                  <c:v>Географія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</c:ser>
        <c:ser>
          <c:idx val="4"/>
          <c:order val="4"/>
          <c:tx>
            <c:strRef>
              <c:f>'Достатній рівень'!$F$3</c:f>
              <c:strCache>
                <c:ptCount val="1"/>
                <c:pt idx="0">
                  <c:v>ОБЖД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xVal>
          <c:y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yVal>
          <c:bubbleSize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6004736"/>
        <c:axId val="136006272"/>
      </c:bubbleChart>
      <c:valAx>
        <c:axId val="1360047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06272"/>
        <c:crosses val="autoZero"/>
        <c:crossBetween val="midCat"/>
      </c:valAx>
      <c:valAx>
        <c:axId val="13600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04736"/>
        <c:crosses val="autoZero"/>
        <c:crossBetween val="midCat"/>
      </c:valAx>
    </c:plotArea>
    <c:legend>
      <c:legendPos val="r"/>
      <c:overlay val="0"/>
      <c:txPr>
        <a:bodyPr/>
        <a:lstStyle/>
        <a:p>
          <a:pPr rtl="0"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5040896"/>
        <c:axId val="185042432"/>
      </c:barChart>
      <c:catAx>
        <c:axId val="185040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85042432"/>
        <c:crosses val="autoZero"/>
        <c:auto val="1"/>
        <c:lblAlgn val="ctr"/>
        <c:lblOffset val="100"/>
        <c:noMultiLvlLbl val="0"/>
      </c:catAx>
      <c:valAx>
        <c:axId val="1850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850408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 sz="1000"/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xVal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xVal>
          <c:y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6023040"/>
        <c:axId val="136024832"/>
      </c:bubbleChart>
      <c:valAx>
        <c:axId val="13602304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24832"/>
        <c:crosses val="autoZero"/>
        <c:crossBetween val="midCat"/>
      </c:valAx>
      <c:valAx>
        <c:axId val="13602483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23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28320"/>
        <c:axId val="136329856"/>
      </c:barChart>
      <c:stockChart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dot"/>
            <c:size val="5"/>
          </c:marker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36341376"/>
        <c:axId val="136339840"/>
      </c:stockChart>
      <c:catAx>
        <c:axId val="13632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29856"/>
        <c:crosses val="autoZero"/>
        <c:auto val="1"/>
        <c:lblAlgn val="ctr"/>
        <c:lblOffset val="100"/>
        <c:noMultiLvlLbl val="0"/>
      </c:catAx>
      <c:valAx>
        <c:axId val="1363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28320"/>
        <c:crosses val="autoZero"/>
        <c:crossBetween val="between"/>
      </c:valAx>
      <c:valAx>
        <c:axId val="136339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41376"/>
        <c:crosses val="max"/>
        <c:crossBetween val="between"/>
      </c:valAx>
      <c:catAx>
        <c:axId val="136341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339840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136369280"/>
        <c:axId val="136370816"/>
      </c:stockChart>
      <c:catAx>
        <c:axId val="13636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70816"/>
        <c:crosses val="autoZero"/>
        <c:auto val="1"/>
        <c:lblAlgn val="ctr"/>
        <c:lblOffset val="100"/>
        <c:noMultiLvlLbl val="0"/>
      </c:catAx>
      <c:valAx>
        <c:axId val="1363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69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056192"/>
        <c:axId val="136082560"/>
        <c:axId val="136333056"/>
      </c:bar3DChart>
      <c:catAx>
        <c:axId val="136056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82560"/>
        <c:crosses val="autoZero"/>
        <c:auto val="1"/>
        <c:lblAlgn val="ctr"/>
        <c:lblOffset val="100"/>
        <c:noMultiLvlLbl val="0"/>
      </c:catAx>
      <c:valAx>
        <c:axId val="13608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056192"/>
        <c:crosses val="autoZero"/>
        <c:crossBetween val="between"/>
      </c:valAx>
      <c:serAx>
        <c:axId val="13633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08256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103808"/>
        <c:axId val="136105344"/>
        <c:axId val="0"/>
      </c:bar3DChart>
      <c:catAx>
        <c:axId val="136103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105344"/>
        <c:crosses val="autoZero"/>
        <c:auto val="1"/>
        <c:lblAlgn val="ctr"/>
        <c:lblOffset val="100"/>
        <c:noMultiLvlLbl val="0"/>
      </c:catAx>
      <c:valAx>
        <c:axId val="136105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10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36135040"/>
        <c:axId val="136136576"/>
        <c:axId val="0"/>
      </c:bar3DChart>
      <c:catAx>
        <c:axId val="1361350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136576"/>
        <c:crosses val="autoZero"/>
        <c:auto val="1"/>
        <c:lblAlgn val="ctr"/>
        <c:lblOffset val="100"/>
        <c:noMultiLvlLbl val="0"/>
      </c:catAx>
      <c:valAx>
        <c:axId val="1361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1350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36177920"/>
        <c:axId val="136253440"/>
        <c:axId val="0"/>
      </c:bar3DChart>
      <c:catAx>
        <c:axId val="136177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253440"/>
        <c:crosses val="autoZero"/>
        <c:auto val="1"/>
        <c:lblAlgn val="ctr"/>
        <c:lblOffset val="100"/>
        <c:noMultiLvlLbl val="0"/>
      </c:catAx>
      <c:valAx>
        <c:axId val="13625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17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invertIfNegative val="0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36282880"/>
        <c:axId val="136284416"/>
        <c:axId val="0"/>
      </c:bar3DChart>
      <c:catAx>
        <c:axId val="136282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284416"/>
        <c:crosses val="autoZero"/>
        <c:auto val="1"/>
        <c:lblAlgn val="ctr"/>
        <c:lblOffset val="100"/>
        <c:noMultiLvlLbl val="0"/>
      </c:catAx>
      <c:valAx>
        <c:axId val="13628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28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'Достатній рівень'!$B$3</c:f>
              <c:strCache>
                <c:ptCount val="1"/>
                <c:pt idx="0">
                  <c:v>Алгебра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'Достатній рівень'!$A$4:$A$6</c:f>
              <c:strCache>
                <c:ptCount val="3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</c:strCache>
            </c:strRef>
          </c:cat>
          <c:val>
            <c:numRef>
              <c:f>'Достатній рівень'!$B$4:$B$6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рівень'!$C$3</c:f>
              <c:strCache>
                <c:ptCount val="1"/>
                <c:pt idx="0">
                  <c:v>Фізика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'Достатній рівень'!$A$4:$A$6</c:f>
              <c:strCache>
                <c:ptCount val="3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</c:strCache>
            </c:strRef>
          </c:cat>
          <c:val>
            <c:numRef>
              <c:f>'Достатній рівень'!$C$4:$C$6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6305280"/>
        <c:axId val="136311168"/>
        <c:axId val="0"/>
      </c:bar3DChart>
      <c:catAx>
        <c:axId val="136305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11168"/>
        <c:crosses val="autoZero"/>
        <c:auto val="1"/>
        <c:lblAlgn val="ctr"/>
        <c:lblOffset val="100"/>
        <c:noMultiLvlLbl val="0"/>
      </c:catAx>
      <c:valAx>
        <c:axId val="136311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6305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noProof="0" dirty="0" smtClean="0"/>
              <a:t>ФАКТОРИ, що впливають на здоров'я людини  </a:t>
            </a:r>
            <a:endParaRPr lang="uk-UA" noProof="0" dirty="0"/>
          </a:p>
        </c:rich>
      </c:tx>
      <c:layout>
        <c:manualLayout>
          <c:xMode val="edge"/>
          <c:yMode val="edge"/>
          <c:x val="0.19409142607174112"/>
          <c:y val="5.29284047827354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dLbls>
            <c:txPr>
              <a:bodyPr/>
              <a:lstStyle/>
              <a:p>
                <a:pPr>
                  <a:defRPr lang="ru-RU" sz="18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52766841644793"/>
          <c:y val="0.28191469816272985"/>
          <c:w val="0.33069455380577439"/>
          <c:h val="0.19441119860017503"/>
        </c:manualLayout>
      </c:layout>
      <c:overlay val="0"/>
      <c:txPr>
        <a:bodyPr/>
        <a:lstStyle/>
        <a:p>
          <a:pPr>
            <a:defRPr lang="ru-RU"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0720"/>
        <c:axId val="185072256"/>
      </c:lineChart>
      <c:catAx>
        <c:axId val="18507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85072256"/>
        <c:crosses val="autoZero"/>
        <c:auto val="1"/>
        <c:lblAlgn val="ctr"/>
        <c:lblOffset val="100"/>
        <c:noMultiLvlLbl val="0"/>
      </c:catAx>
      <c:valAx>
        <c:axId val="1850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85070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dirty="0" smtClean="0"/>
              <a:t>Успішність учнів 6 класу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'Достатній рівень'!$B$2:$B$3</c:f>
              <c:strCache>
                <c:ptCount val="1"/>
                <c:pt idx="0">
                  <c:v>Предмет Алгебра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рівень'!$C$2:$C$3</c:f>
              <c:strCache>
                <c:ptCount val="1"/>
                <c:pt idx="0">
                  <c:v>Предмет Фізика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'Достатній рівень'!$D$2:$D$3</c:f>
              <c:strCache>
                <c:ptCount val="1"/>
                <c:pt idx="0">
                  <c:v>Предмет Хімія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'Достатній рівень'!$E$2:$E$3</c:f>
              <c:strCache>
                <c:ptCount val="1"/>
                <c:pt idx="0">
                  <c:v>Предмет Географія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'Достатній рівень'!$F$2:$F$3</c:f>
              <c:strCache>
                <c:ptCount val="1"/>
                <c:pt idx="0">
                  <c:v>Предмет ОБЖД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72000"/>
        <c:axId val="135073792"/>
      </c:barChart>
      <c:catAx>
        <c:axId val="135072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073792"/>
        <c:crosses val="autoZero"/>
        <c:auto val="1"/>
        <c:lblAlgn val="ctr"/>
        <c:lblOffset val="100"/>
        <c:noMultiLvlLbl val="0"/>
      </c:catAx>
      <c:valAx>
        <c:axId val="135073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072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200"/>
            </a:pPr>
            <a:r>
              <a:rPr lang="ru-RU" sz="1200"/>
              <a:t>ФАКТОРИ, що впливають на здоров'я людини 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explosion val="25"/>
          <c:cat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'Високий рівень'!$A$4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рівень'!$B$4:$F$4</c:f>
              <c:numCache>
                <c:formatCode>General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-2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'Високий рівень'!$A$5</c:f>
              <c:strCache>
                <c:ptCount val="1"/>
                <c:pt idx="0">
                  <c:v>Температура</c:v>
                </c:pt>
              </c:strCache>
            </c:strRef>
          </c:tx>
          <c:cat>
            <c:strRef>
              <c:f>'Високий рівень'!$B$2:$F$3</c:f>
              <c:strCache>
                <c:ptCount val="5"/>
                <c:pt idx="0">
                  <c:v>6:10:00</c:v>
                </c:pt>
                <c:pt idx="1">
                  <c:v>7:40:00</c:v>
                </c:pt>
                <c:pt idx="2">
                  <c:v>8:30:00</c:v>
                </c:pt>
                <c:pt idx="3">
                  <c:v>9:30:00</c:v>
                </c:pt>
                <c:pt idx="4">
                  <c:v>10:21:00</c:v>
                </c:pt>
              </c:strCache>
            </c:strRef>
          </c:cat>
          <c:val>
            <c:numRef>
              <c:f>'Високий рівень'!$B$5:$F$5</c:f>
              <c:numCache>
                <c:formatCode>General</c:formatCode>
                <c:ptCount val="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54688"/>
        <c:axId val="135176960"/>
      </c:lineChart>
      <c:catAx>
        <c:axId val="13515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176960"/>
        <c:crosses val="autoZero"/>
        <c:auto val="1"/>
        <c:lblAlgn val="ctr"/>
        <c:lblOffset val="100"/>
        <c:noMultiLvlLbl val="0"/>
      </c:catAx>
      <c:valAx>
        <c:axId val="13517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154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dirty="0" smtClean="0"/>
              <a:t>Успішність учнів 6 класу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'Достатній рівень'!$B$2:$B$3</c:f>
              <c:strCache>
                <c:ptCount val="1"/>
                <c:pt idx="0">
                  <c:v>Предмет Алгебра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рівень'!$B$4:$B$9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10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'Достатній рівень'!$C$2:$C$3</c:f>
              <c:strCache>
                <c:ptCount val="1"/>
                <c:pt idx="0">
                  <c:v>Предмет Фізика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рівень'!$C$4:$C$9</c:f>
              <c:numCache>
                <c:formatCode>General</c:formatCode>
                <c:ptCount val="6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3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'Достатній рівень'!$D$2:$D$3</c:f>
              <c:strCache>
                <c:ptCount val="1"/>
                <c:pt idx="0">
                  <c:v>Предмет Хімія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рівень'!$D$4:$D$9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'Достатній рівень'!$E$2:$E$3</c:f>
              <c:strCache>
                <c:ptCount val="1"/>
                <c:pt idx="0">
                  <c:v>Предмет Географія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рівень'!$E$4:$E$9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'Достатній рівень'!$F$2:$F$3</c:f>
              <c:strCache>
                <c:ptCount val="1"/>
                <c:pt idx="0">
                  <c:v>Предмет ОБЖД</c:v>
                </c:pt>
              </c:strCache>
            </c:strRef>
          </c:tx>
          <c:invertIfNegative val="0"/>
          <c:cat>
            <c:strRef>
              <c:f>'Достатній рівень'!$A$4:$A$9</c:f>
              <c:strCache>
                <c:ptCount val="6"/>
                <c:pt idx="0">
                  <c:v>Белова О. </c:v>
                </c:pt>
                <c:pt idx="1">
                  <c:v>Вітрук М.</c:v>
                </c:pt>
                <c:pt idx="2">
                  <c:v>Галушко В.</c:v>
                </c:pt>
                <c:pt idx="3">
                  <c:v>Жмурко Ю.</c:v>
                </c:pt>
                <c:pt idx="4">
                  <c:v>Козаченко Д.</c:v>
                </c:pt>
                <c:pt idx="5">
                  <c:v>Мазурик Р.</c:v>
                </c:pt>
              </c:strCache>
            </c:strRef>
          </c:cat>
          <c:val>
            <c:numRef>
              <c:f>'Достатній рівень'!$F$4:$F$9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5229824"/>
        <c:axId val="135231360"/>
      </c:barChart>
      <c:catAx>
        <c:axId val="135229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231360"/>
        <c:crosses val="autoZero"/>
        <c:auto val="1"/>
        <c:lblAlgn val="ctr"/>
        <c:lblOffset val="100"/>
        <c:noMultiLvlLbl val="0"/>
      </c:catAx>
      <c:valAx>
        <c:axId val="1352313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22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lang="ru-RU"/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ФАКТОРИ, що впливають на здоров'я людини  відсотки</c:v>
                </c:pt>
              </c:strCache>
            </c:strRef>
          </c:tx>
          <c:spPr>
            <a:ln w="66675">
              <a:noFill/>
            </a:ln>
          </c:spPr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Лист1!$A$3:$A$6</c:f>
              <c:strCache>
                <c:ptCount val="4"/>
                <c:pt idx="0">
                  <c:v>Образ життя </c:v>
                </c:pt>
                <c:pt idx="1">
                  <c:v>Спадковість</c:v>
                </c:pt>
                <c:pt idx="2">
                  <c:v>Екологія</c:v>
                </c:pt>
                <c:pt idx="3">
                  <c:v>Медичне обслуговування</c:v>
                </c:pt>
              </c:strCache>
            </c:strRef>
          </c:xVal>
          <c:yVal>
            <c:numRef>
              <c:f>Лист1!$B$3:$B$6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65280"/>
        <c:axId val="135275264"/>
      </c:scatterChart>
      <c:valAx>
        <c:axId val="135265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275264"/>
        <c:crosses val="autoZero"/>
        <c:crossBetween val="midCat"/>
      </c:valAx>
      <c:valAx>
        <c:axId val="135275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35265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A38C76-628D-49B8-8CD2-7856722F5C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921F-5544-42DE-8681-9C303B4F1B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66D5C0-CB08-4568-BDDA-42BEEEDD47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11CA7B-A7D5-4CC6-BFCE-E72C8CB000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558666-8680-48F9-86FE-7A8A6CA2AD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C6C-20BB-40B8-8980-BACA03623B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C5C0FB-A8A8-4667-8E88-8A682AC826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B9162B-75DC-4414-A92E-14C141D7CE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A1F7CE-CB60-44CE-A709-2C295DC880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3ED56E-1066-40ED-A802-888EB23995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418FBD-286C-4274-9EA2-4651AA01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9B2F45-E4E9-420A-B88A-701FEA0C03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819400"/>
            <a:ext cx="7786742" cy="2681302"/>
          </a:xfrm>
        </p:spPr>
        <p:txBody>
          <a:bodyPr>
            <a:noAutofit/>
          </a:bodyPr>
          <a:lstStyle/>
          <a:p>
            <a:r>
              <a:rPr lang="ru-RU" sz="5400" cap="none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uk-UA" sz="5400" cap="none" dirty="0" smtClean="0">
                <a:solidFill>
                  <a:schemeClr val="accent3">
                    <a:lumMod val="50000"/>
                  </a:schemeClr>
                </a:solidFill>
              </a:rPr>
              <a:t>електронній</a:t>
            </a:r>
            <a:r>
              <a:rPr lang="ru-RU" sz="5400" cap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5400" cap="none" dirty="0" smtClean="0">
                <a:solidFill>
                  <a:schemeClr val="accent3">
                    <a:lumMod val="50000"/>
                  </a:schemeClr>
                </a:solidFill>
              </a:rPr>
              <a:t>таблиці</a:t>
            </a:r>
            <a:r>
              <a:rPr lang="ru-RU" sz="5400" cap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cap="none" dirty="0" smtClean="0">
                <a:solidFill>
                  <a:schemeClr val="accent3">
                    <a:lumMod val="50000"/>
                  </a:schemeClr>
                </a:solidFill>
              </a:rPr>
              <a:t>MS Excel</a:t>
            </a:r>
            <a:endParaRPr lang="ru-RU" sz="54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</a:rPr>
              <a:t>будова діаграм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</a:rPr>
              <a:t>і графіків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333375"/>
            <a:ext cx="7772400" cy="8207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7.  Кільцева діаграма. </a:t>
            </a: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428660" y="1428736"/>
          <a:ext cx="535785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29124" y="3571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404813"/>
            <a:ext cx="7772400" cy="82073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8. Пелюсткова діаграма. </a:t>
            </a:r>
            <a:endParaRPr lang="uk-UA" sz="20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357298"/>
          <a:ext cx="471490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714744" y="2643182"/>
          <a:ext cx="5272090" cy="370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7813"/>
            <a:ext cx="8401080" cy="793733"/>
          </a:xfrm>
        </p:spPr>
        <p:txBody>
          <a:bodyPr/>
          <a:lstStyle/>
          <a:p>
            <a:pPr algn="l">
              <a:lnSpc>
                <a:spcPct val="50000"/>
              </a:lnSpc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9. Поверхнева діаграма. </a:t>
            </a:r>
            <a:endParaRPr lang="uk-UA" sz="20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28736"/>
          <a:ext cx="49149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14810" y="3500438"/>
          <a:ext cx="4710108" cy="30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10.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Бульбашкова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діаграма. 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714876" y="3643314"/>
          <a:ext cx="4176723" cy="267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571612"/>
          <a:ext cx="500066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11. Біржова діаграма. 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643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3643314"/>
          <a:ext cx="4286248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404813"/>
            <a:ext cx="7772400" cy="8921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Циліндрична</a:t>
            </a:r>
            <a:endParaRPr lang="uk-UA" sz="54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2862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71934" y="2714620"/>
          <a:ext cx="48387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333375"/>
            <a:ext cx="7772400" cy="749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Конічна</a:t>
            </a:r>
            <a:endParaRPr lang="uk-UA" sz="5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50059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57686" y="2000240"/>
          <a:ext cx="4572032" cy="432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476250"/>
            <a:ext cx="7772400" cy="749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Пірамідальна</a:t>
            </a:r>
            <a:endParaRPr lang="ru-RU" sz="5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500174"/>
          <a:ext cx="471490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3071810"/>
          <a:ext cx="4286248" cy="3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600" cap="none" dirty="0" smtClean="0">
                <a:solidFill>
                  <a:schemeClr val="accent3">
                    <a:lumMod val="50000"/>
                  </a:schemeClr>
                </a:solidFill>
              </a:rPr>
              <a:t>діаграми</a:t>
            </a:r>
            <a:endParaRPr lang="ru-RU" sz="66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</a:rPr>
              <a:t>Етапи створення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1. Побудувати таблицю даних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9097" r="58333" b="47917"/>
          <a:stretch>
            <a:fillRect/>
          </a:stretch>
        </p:blipFill>
        <p:spPr bwMode="auto">
          <a:xfrm>
            <a:off x="785786" y="1785926"/>
            <a:ext cx="7215238" cy="42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2" y="71438"/>
            <a:ext cx="9001188" cy="1428736"/>
          </a:xfrm>
        </p:spPr>
        <p:txBody>
          <a:bodyPr>
            <a:normAutofit/>
          </a:bodyPr>
          <a:lstStyle/>
          <a:p>
            <a:pPr marL="1524000" indent="-1439863">
              <a:buFont typeface="Wingdings" pitchFamily="2" charset="2"/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Діаграма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</a:rPr>
              <a:t>–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це представлення даних таблиці в графічному вигляді, які використовуються для аналізу і порівняння даних.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500174"/>
          <a:ext cx="428628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1571612"/>
          <a:ext cx="435768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472" y="3929066"/>
          <a:ext cx="464347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786874" cy="105726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2. Виділити необхідні для побудови діаграми дані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9097" r="55078" b="44444"/>
          <a:stretch>
            <a:fillRect/>
          </a:stretch>
        </p:blipFill>
        <p:spPr bwMode="auto">
          <a:xfrm>
            <a:off x="428596" y="1531229"/>
            <a:ext cx="8001056" cy="48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786874" cy="985822"/>
          </a:xfrm>
        </p:spPr>
        <p:txBody>
          <a:bodyPr>
            <a:noAutofit/>
          </a:bodyPr>
          <a:lstStyle/>
          <a:p>
            <a:pPr marL="985838" indent="-985838" algn="l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3. Вибрати інтерактивну вкладку  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>Вставлення</a:t>
            </a:r>
            <a:endParaRPr lang="uk-UA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714480" y="4429132"/>
            <a:ext cx="72152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Обрати потрібний тип діаграми і натиснути відповідну кнопку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604" r="33593" b="83507"/>
          <a:stretch>
            <a:fillRect/>
          </a:stretch>
        </p:blipFill>
        <p:spPr bwMode="auto">
          <a:xfrm>
            <a:off x="0" y="1928802"/>
            <a:ext cx="91083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 flipV="1">
            <a:off x="5572132" y="3000372"/>
            <a:ext cx="431800" cy="12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699404" cy="12001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4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. Обрати вигляд діаграми з запропонованого набору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344" t="5208" r="33593" b="59201"/>
          <a:stretch>
            <a:fillRect/>
          </a:stretch>
        </p:blipFill>
        <p:spPr bwMode="auto">
          <a:xfrm>
            <a:off x="1071538" y="1458502"/>
            <a:ext cx="7072362" cy="48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3714752"/>
            <a:ext cx="200026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 результаті  одержимо діаграму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9097" r="23828" b="11458"/>
          <a:stretch>
            <a:fillRect/>
          </a:stretch>
        </p:blipFill>
        <p:spPr bwMode="auto">
          <a:xfrm>
            <a:off x="1000100" y="1285860"/>
            <a:ext cx="741791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Діаграма містить такі елементи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109" t="40799" r="25781" b="25347"/>
          <a:stretch>
            <a:fillRect/>
          </a:stretch>
        </p:blipFill>
        <p:spPr bwMode="auto">
          <a:xfrm>
            <a:off x="1857356" y="2071678"/>
            <a:ext cx="52204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Группа 45"/>
          <p:cNvGrpSpPr/>
          <p:nvPr/>
        </p:nvGrpSpPr>
        <p:grpSpPr>
          <a:xfrm>
            <a:off x="285720" y="1285860"/>
            <a:ext cx="2857520" cy="857257"/>
            <a:chOff x="285720" y="1285860"/>
            <a:chExt cx="2857520" cy="8572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5720" y="1285860"/>
              <a:ext cx="285752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 smtClean="0">
                  <a:latin typeface="+mj-lt"/>
                </a:rPr>
                <a:t>область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7" name="Прямая со стрелкой 16"/>
            <p:cNvCxnSpPr>
              <a:stCxn id="9" idx="2"/>
            </p:cNvCxnSpPr>
            <p:nvPr/>
          </p:nvCxnSpPr>
          <p:spPr>
            <a:xfrm rot="16200000" flipH="1">
              <a:off x="1659561" y="1802444"/>
              <a:ext cx="395593" cy="2857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4929190" y="1500174"/>
            <a:ext cx="3857652" cy="857255"/>
            <a:chOff x="4929190" y="1500174"/>
            <a:chExt cx="3857652" cy="85725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286512" y="1500174"/>
              <a:ext cx="250033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400" i="1" dirty="0" smtClean="0">
                  <a:latin typeface="+mj-lt"/>
                </a:rPr>
                <a:t>назва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18" name="Прямая со стрелкой 17"/>
            <p:cNvCxnSpPr>
              <a:stCxn id="13" idx="1"/>
            </p:cNvCxnSpPr>
            <p:nvPr/>
          </p:nvCxnSpPr>
          <p:spPr>
            <a:xfrm rot="10800000" flipV="1">
              <a:off x="4929190" y="1731006"/>
              <a:ext cx="1357322" cy="6264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6500826" y="4429132"/>
            <a:ext cx="2144244" cy="1104607"/>
            <a:chOff x="6500826" y="4429132"/>
            <a:chExt cx="2144244" cy="110460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215206" y="5072074"/>
              <a:ext cx="142986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 smtClean="0">
                  <a:latin typeface="+mj-lt"/>
                </a:rPr>
                <a:t>легенда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16200000" flipV="1">
              <a:off x="6929730" y="4000228"/>
              <a:ext cx="714378" cy="15721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4572000" y="3071810"/>
            <a:ext cx="4429156" cy="890293"/>
            <a:chOff x="4572000" y="3071810"/>
            <a:chExt cx="4429156" cy="8902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72330" y="3500438"/>
              <a:ext cx="1928826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 smtClean="0">
                  <a:latin typeface="+mj-lt"/>
                </a:rPr>
                <a:t>Лінії сітки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>
              <a:off x="4572000" y="3071810"/>
              <a:ext cx="2571764" cy="5880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42844" y="4429132"/>
            <a:ext cx="2928958" cy="830997"/>
            <a:chOff x="142844" y="4429132"/>
            <a:chExt cx="2928958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44" y="4429132"/>
              <a:ext cx="1715616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400" i="1" dirty="0" smtClean="0">
                  <a:latin typeface="+mj-lt"/>
                </a:rPr>
                <a:t>осі діаграми</a:t>
              </a:r>
              <a:endParaRPr lang="ru-RU" sz="2400" i="1" dirty="0"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1857356" y="4500570"/>
              <a:ext cx="785818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1857356" y="4929198"/>
              <a:ext cx="1214446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285985" y="3857628"/>
            <a:ext cx="4071965" cy="2461930"/>
            <a:chOff x="2285985" y="3857628"/>
            <a:chExt cx="4071965" cy="24619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643174" y="5857893"/>
              <a:ext cx="3714776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400" i="1" dirty="0" smtClean="0">
                  <a:latin typeface="+mj-lt"/>
                </a:rPr>
                <a:t>назви осей діаграми</a:t>
              </a:r>
              <a:endParaRPr lang="ru-RU" sz="2400" dirty="0">
                <a:latin typeface="+mj-lt"/>
              </a:endParaRPr>
            </a:p>
          </p:txBody>
        </p:sp>
        <p:cxnSp>
          <p:nvCxnSpPr>
            <p:cNvPr id="31" name="Прямая со стрелкой 30"/>
            <p:cNvCxnSpPr>
              <a:stCxn id="12" idx="0"/>
            </p:cNvCxnSpPr>
            <p:nvPr/>
          </p:nvCxnSpPr>
          <p:spPr>
            <a:xfrm rot="16200000" flipV="1">
              <a:off x="2393141" y="3750472"/>
              <a:ext cx="2000265" cy="22145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12" idx="0"/>
            </p:cNvCxnSpPr>
            <p:nvPr/>
          </p:nvCxnSpPr>
          <p:spPr>
            <a:xfrm rot="5400000" flipH="1" flipV="1">
              <a:off x="4286249" y="5643578"/>
              <a:ext cx="428629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Редагування діаграми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500175"/>
            <a:ext cx="4643470" cy="142876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</a:rPr>
              <a:t>Зміна параметрів діаграми відбувається з допомогою команд </a:t>
            </a:r>
            <a:r>
              <a:rPr lang="uk-UA" sz="2800" b="1" dirty="0" smtClean="0">
                <a:latin typeface="Times New Roman" pitchFamily="18" charset="0"/>
              </a:rPr>
              <a:t>контекстного меню</a:t>
            </a:r>
            <a:r>
              <a:rPr lang="uk-UA" sz="28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4219" t="31250" r="2994" b="31423"/>
          <a:stretch>
            <a:fillRect/>
          </a:stretch>
        </p:blipFill>
        <p:spPr bwMode="auto">
          <a:xfrm>
            <a:off x="5150149" y="1643050"/>
            <a:ext cx="37795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3429000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</a:rPr>
              <a:t>Можна змінювати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  заголовки, 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  легенду, </a:t>
            </a:r>
          </a:p>
          <a:p>
            <a:pPr marL="985838" indent="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 підписи рядів і даних.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</a:rPr>
              <a:t> Можна додавати нові дані для побудови діаграм тощо</a:t>
            </a:r>
            <a:r>
              <a:rPr lang="ru-RU" sz="2800" dirty="0" smtClean="0">
                <a:latin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12200" b="83403"/>
          <a:stretch>
            <a:fillRect/>
          </a:stretch>
        </p:blipFill>
        <p:spPr bwMode="auto">
          <a:xfrm>
            <a:off x="74122" y="2500306"/>
            <a:ext cx="90699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Редагування діаграми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r="12200" b="83403"/>
          <a:stretch>
            <a:fillRect/>
          </a:stretch>
        </p:blipFill>
        <p:spPr bwMode="auto">
          <a:xfrm>
            <a:off x="74091" y="1000108"/>
            <a:ext cx="906990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0" y="3786190"/>
            <a:ext cx="3324844" cy="2585283"/>
            <a:chOff x="0" y="3714752"/>
            <a:chExt cx="3324844" cy="258528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rcRect l="10937" t="25694" r="40885" b="32639"/>
            <a:stretch>
              <a:fillRect/>
            </a:stretch>
          </p:blipFill>
          <p:spPr bwMode="auto">
            <a:xfrm>
              <a:off x="0" y="4143380"/>
              <a:ext cx="3324844" cy="215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Стрелка вниз 9"/>
            <p:cNvSpPr/>
            <p:nvPr/>
          </p:nvSpPr>
          <p:spPr>
            <a:xfrm>
              <a:off x="642910" y="3714752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428728" y="3786190"/>
            <a:ext cx="3434251" cy="2286016"/>
            <a:chOff x="1500166" y="3786190"/>
            <a:chExt cx="3434251" cy="228601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/>
            <a:srcRect l="5859" t="19965" r="46615" b="44444"/>
            <a:stretch>
              <a:fillRect/>
            </a:stretch>
          </p:blipFill>
          <p:spPr bwMode="auto">
            <a:xfrm>
              <a:off x="1500166" y="4143380"/>
              <a:ext cx="3434251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низ 10"/>
            <p:cNvSpPr/>
            <p:nvPr/>
          </p:nvSpPr>
          <p:spPr>
            <a:xfrm>
              <a:off x="2071670" y="3786190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57488" y="3786190"/>
            <a:ext cx="1714512" cy="2143140"/>
            <a:chOff x="2857488" y="3786190"/>
            <a:chExt cx="1714512" cy="214314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/>
            <a:srcRect l="27865" t="5729" r="56510" b="72570"/>
            <a:stretch>
              <a:fillRect/>
            </a:stretch>
          </p:blipFill>
          <p:spPr bwMode="auto">
            <a:xfrm>
              <a:off x="2857488" y="4143380"/>
              <a:ext cx="171451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Стрелка вниз 11"/>
            <p:cNvSpPr/>
            <p:nvPr/>
          </p:nvSpPr>
          <p:spPr>
            <a:xfrm>
              <a:off x="3643306" y="3786190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1414"/>
            <a:ext cx="8858312" cy="9143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Готову діаграму можна розмістити на окремому аркуші або на аркуші разом з даними.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44271" b="83507"/>
          <a:stretch>
            <a:fillRect/>
          </a:stretch>
        </p:blipFill>
        <p:spPr bwMode="auto">
          <a:xfrm>
            <a:off x="2786050" y="1285860"/>
            <a:ext cx="611504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l="73568" t="56423" r="3645" b="16667"/>
          <a:stretch>
            <a:fillRect/>
          </a:stretch>
        </p:blipFill>
        <p:spPr bwMode="auto">
          <a:xfrm>
            <a:off x="428596" y="1071546"/>
            <a:ext cx="2500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8557" t="25670" r="48568" b="53125"/>
          <a:stretch>
            <a:fillRect/>
          </a:stretch>
        </p:blipFill>
        <p:spPr bwMode="auto">
          <a:xfrm>
            <a:off x="571472" y="3000372"/>
            <a:ext cx="8215371" cy="30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7215" t="43997" r="56820" b="54015"/>
          <a:stretch>
            <a:fillRect/>
          </a:stretch>
        </p:blipFill>
        <p:spPr bwMode="auto">
          <a:xfrm>
            <a:off x="6072198" y="5643578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8214545" y="5715809"/>
            <a:ext cx="544512" cy="4000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accent3">
                    <a:lumMod val="50000"/>
                  </a:schemeClr>
                </a:solidFill>
              </a:rPr>
              <a:t>Типи</a:t>
            </a:r>
            <a:endParaRPr lang="uk-UA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357562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діаграм</a:t>
            </a:r>
            <a:endParaRPr lang="ru-RU" sz="8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/>
          </a:bodyPr>
          <a:lstStyle/>
          <a:p>
            <a:r>
              <a:rPr lang="uk-UA" sz="5300" b="1" dirty="0" smtClean="0">
                <a:solidFill>
                  <a:schemeClr val="accent3">
                    <a:lumMod val="50000"/>
                  </a:schemeClr>
                </a:solidFill>
              </a:rPr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8699404" cy="385765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Повторити стор.44 – 52.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Вивчити урок 52 на стор. 53.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Підготуватися до тематичної атестації.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Побудувати діаграму своєї успішності в І семестрі.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42852"/>
            <a:ext cx="8858312" cy="1301745"/>
          </a:xfrm>
        </p:spPr>
        <p:txBody>
          <a:bodyPr>
            <a:normAutofit/>
          </a:bodyPr>
          <a:lstStyle/>
          <a:p>
            <a:pPr lvl="0" indent="-80963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1.   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Стовпчаста діаграма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Її зручно використовувати, коли необхідно отримати наочну порівняльну характеристику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 в кількох рядках і стовпчиках таблиці.</a:t>
            </a:r>
            <a:endParaRPr lang="uk-UA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14348" y="1714488"/>
          <a:ext cx="778674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8786874" cy="1785926"/>
          </a:xfrm>
        </p:spPr>
        <p:txBody>
          <a:bodyPr>
            <a:normAutofit/>
          </a:bodyPr>
          <a:lstStyle/>
          <a:p>
            <a:pPr indent="-80963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 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Секторна (кругова) діаграма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000" b="1" dirty="0" smtClean="0"/>
              <a:t>показує співвідношення частин у цілому. На кругову діаграму виводяться співвідношення показників, розміщених в одному рядку або стовпчику.</a:t>
            </a:r>
            <a:endParaRPr lang="ru-RU" sz="2000" b="1" dirty="0" smtClean="0"/>
          </a:p>
          <a:p>
            <a:pPr indent="-80963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214346" y="2000240"/>
          <a:ext cx="578647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86314" y="3214686"/>
          <a:ext cx="4357686" cy="30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42853"/>
            <a:ext cx="8643998" cy="1071570"/>
          </a:xfrm>
        </p:spPr>
        <p:txBody>
          <a:bodyPr>
            <a:normAutofit fontScale="92500" lnSpcReduction="10000"/>
          </a:bodyPr>
          <a:lstStyle/>
          <a:p>
            <a:pPr indent="4763">
              <a:buFont typeface="Wingdings" pitchFamily="2" charset="2"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3.  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Лінійчата діаграма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(г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рафік)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</a:rPr>
              <a:t>краще використовувати для зображення змін показників протягом визначеного часу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1357298"/>
          <a:ext cx="8072462" cy="4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60350"/>
            <a:ext cx="8643998" cy="954072"/>
          </a:xfrm>
        </p:spPr>
        <p:txBody>
          <a:bodyPr/>
          <a:lstStyle/>
          <a:p>
            <a:pPr indent="-80963">
              <a:buFont typeface="Wingdings" pitchFamily="2" charset="2"/>
              <a:buNone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4. Гістограма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</a:t>
            </a:r>
            <a:r>
              <a:rPr lang="uk-UA" sz="2000" b="1" dirty="0" smtClean="0">
                <a:latin typeface="Times New Roman" pitchFamily="18" charset="0"/>
              </a:rPr>
              <a:t> </a:t>
            </a:r>
          </a:p>
          <a:p>
            <a:pPr indent="-80963"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1571612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85728"/>
            <a:ext cx="8385206" cy="92869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5.  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Точкова діаграма.</a:t>
            </a:r>
            <a:r>
              <a:rPr lang="uk-UA" sz="2000" b="1" dirty="0" smtClean="0">
                <a:latin typeface="Times New Roman" pitchFamily="18" charset="0"/>
              </a:rPr>
              <a:t> </a:t>
            </a:r>
            <a:endParaRPr lang="uk-UA" sz="2000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571612"/>
          <a:ext cx="485778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0" y="3786190"/>
          <a:ext cx="4214810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Grp="1" noChangeAspect="1" noChangeArrowheads="1"/>
          </p:cNvSpPr>
          <p:nvPr>
            <p:ph sz="quarter" idx="1"/>
          </p:nvPr>
        </p:nvSpPr>
        <p:spPr>
          <a:xfrm>
            <a:off x="611188" y="333375"/>
            <a:ext cx="7772400" cy="89217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6.  Діаграма з областями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428736"/>
          <a:ext cx="428628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488" y="2928934"/>
          <a:ext cx="6286512" cy="41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610</TotalTime>
  <Words>254</Words>
  <Application>Microsoft Office PowerPoint</Application>
  <PresentationFormat>Экран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Побудова діаграм і графіків</vt:lpstr>
      <vt:lpstr>Презентация PowerPoint</vt:lpstr>
      <vt:lpstr>Типи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 Поверхнева діаграма. </vt:lpstr>
      <vt:lpstr>10. Бульбашкова діаграма. </vt:lpstr>
      <vt:lpstr>11. Біржова діаграма. </vt:lpstr>
      <vt:lpstr>Презентация PowerPoint</vt:lpstr>
      <vt:lpstr>Презентация PowerPoint</vt:lpstr>
      <vt:lpstr>Презентация PowerPoint</vt:lpstr>
      <vt:lpstr>Етапи створення</vt:lpstr>
      <vt:lpstr>1. Побудувати таблицю даних</vt:lpstr>
      <vt:lpstr>2. Виділити необхідні для побудови діаграми дані</vt:lpstr>
      <vt:lpstr>3. Вибрати інтерактивну вкладку   Вставлення</vt:lpstr>
      <vt:lpstr>4. Обрати вигляд діаграми з запропонованого набору</vt:lpstr>
      <vt:lpstr>В результаті  одержимо діаграму</vt:lpstr>
      <vt:lpstr>Діаграма містить такі елементи</vt:lpstr>
      <vt:lpstr>Редагування діаграми</vt:lpstr>
      <vt:lpstr>Редагування діаграми</vt:lpstr>
      <vt:lpstr> Готову діаграму можна розмістити на окремому аркуші або на аркуші разом з даними.</vt:lpstr>
      <vt:lpstr>Презентация PowerPoint</vt:lpstr>
      <vt:lpstr>Презентация PowerPoint</vt:lpstr>
      <vt:lpstr>Домашнє завдання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111</cp:revision>
  <dcterms:created xsi:type="dcterms:W3CDTF">2008-11-04T06:50:41Z</dcterms:created>
  <dcterms:modified xsi:type="dcterms:W3CDTF">2016-10-13T12:42:02Z</dcterms:modified>
</cp:coreProperties>
</file>