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613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05CA4-8E95-4276-B0B7-0EDD34939CFD}" type="datetimeFigureOut">
              <a:rPr lang="uk-UA" smtClean="0"/>
              <a:t>11.11.2013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40160-B85C-425F-BD8A-EE385511DD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8725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4099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pic>
          <p:nvPicPr>
            <p:cNvPr id="4100" name="Picture 4" descr="A:\minispir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altLang="uk-UA" noProof="0" smtClean="0"/>
              <a:t>Щелчок правит образец заголовка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ru-RU" altLang="uk-UA" noProof="0" smtClean="0"/>
              <a:t>Щелчок правит образец подзаголовка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endParaRPr lang="ru-RU" altLang="uk-UA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fld id="{F3A8F57A-4CD4-4AD9-AF0E-8F29812D9F95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373D4-17F2-4C84-BF75-80ECE253625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6288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7098B-15B3-4D3B-ADC3-2AA9FD5EF390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7900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CF225-C540-4537-9BFF-08A7D44008C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2357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89AC6-EDF2-43C2-BACC-E48B2A19E15B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9382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A581E-EB72-4918-93C2-7BB323DA958B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981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1B952-4EC9-4318-A34E-57277169D70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6837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EFE77-8299-465F-B1CA-A4DED93A088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59603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47CF5-EA7B-48B1-A4CE-5BBADDB3E55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2774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7E9E2-2401-4B16-BD8F-9DD038208873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833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6FA84-F807-446C-8961-C4CE917F923F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58632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pic>
          <p:nvPicPr>
            <p:cNvPr id="3076" name="Picture 4" descr="A:\minispir.GIF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77" name="Line 5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Щелчок правит 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Щелчок правит 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bg2"/>
                </a:solidFill>
              </a:defRPr>
            </a:lvl1pPr>
          </a:lstStyle>
          <a:p>
            <a:endParaRPr lang="ru-RU" altLang="uk-UA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bg2"/>
                </a:solidFill>
              </a:defRPr>
            </a:lvl1pPr>
          </a:lstStyle>
          <a:p>
            <a:fld id="{BCAF69C8-CFD1-43E3-98DE-2F00E87A3F3E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 pitchFamily="2" charset="2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762000"/>
            <a:ext cx="7772400" cy="1981200"/>
          </a:xfrm>
        </p:spPr>
        <p:txBody>
          <a:bodyPr/>
          <a:lstStyle/>
          <a:p>
            <a:r>
              <a:rPr lang="uk-UA" altLang="uk-UA" sz="5400" b="1" i="1">
                <a:solidFill>
                  <a:srgbClr val="003399"/>
                </a:solidFill>
              </a:rPr>
              <a:t>Текстовий редактор </a:t>
            </a:r>
            <a:r>
              <a:rPr lang="en-US" altLang="uk-UA" sz="5400" b="1" i="1">
                <a:solidFill>
                  <a:srgbClr val="003399"/>
                </a:solidFill>
              </a:rPr>
              <a:t>MS Word</a:t>
            </a:r>
            <a:r>
              <a:rPr lang="en-US" altLang="uk-UA" sz="5400" b="1" i="1"/>
              <a:t> </a:t>
            </a:r>
            <a:r>
              <a:rPr lang="uk-UA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</a:t>
            </a:r>
            <a:r>
              <a:rPr lang="en-US" altLang="uk-UA" sz="5400" b="1" i="1">
                <a:solidFill>
                  <a:srgbClr val="FF0000"/>
                </a:solidFill>
              </a:rPr>
              <a:t> </a:t>
            </a:r>
            <a:r>
              <a:rPr lang="ru-RU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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6629400" cy="3200400"/>
          </a:xfrm>
        </p:spPr>
        <p:txBody>
          <a:bodyPr/>
          <a:lstStyle/>
          <a:p>
            <a:r>
              <a:rPr lang="uk-UA" altLang="uk-UA" sz="4400" b="1">
                <a:solidFill>
                  <a:schemeClr val="tx1"/>
                </a:solidFill>
              </a:rPr>
              <a:t>Основні команди форматування абзаців в середовищі текстового редактора</a:t>
            </a:r>
            <a:endParaRPr lang="ru-RU" altLang="uk-UA" sz="40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Створення багаторівневого списку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62000" lvl="2" indent="-3810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altLang="uk-UA" sz="2800" i="1"/>
              <a:t>Контекстне меню </a:t>
            </a:r>
            <a:r>
              <a:rPr lang="uk-UA" altLang="uk-UA" sz="2800"/>
              <a:t>\ команда </a:t>
            </a:r>
            <a:r>
              <a:rPr lang="uk-UA" altLang="uk-UA" sz="2800" i="1"/>
              <a:t>“Список</a:t>
            </a:r>
            <a:r>
              <a:rPr lang="uk-UA" altLang="uk-UA" sz="2800"/>
              <a:t>”\вкладка “</a:t>
            </a:r>
            <a:r>
              <a:rPr lang="uk-UA" altLang="uk-UA" sz="2800" i="1"/>
              <a:t>Багаторівневий”</a:t>
            </a:r>
            <a:endParaRPr lang="uk-UA" altLang="uk-UA" sz="2800"/>
          </a:p>
          <a:p>
            <a:pPr marL="762000" lvl="2" indent="-3810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altLang="uk-UA" sz="2800"/>
              <a:t>Меню </a:t>
            </a:r>
            <a:r>
              <a:rPr lang="uk-UA" altLang="uk-UA" sz="2800" i="1"/>
              <a:t>“Формат” </a:t>
            </a:r>
            <a:r>
              <a:rPr lang="uk-UA" altLang="uk-UA" sz="2800"/>
              <a:t>\ команда </a:t>
            </a:r>
            <a:r>
              <a:rPr lang="uk-UA" altLang="uk-UA" sz="2800" i="1"/>
              <a:t>“Список</a:t>
            </a:r>
            <a:r>
              <a:rPr lang="uk-UA" altLang="uk-UA" sz="2800"/>
              <a:t>”\ вкладка “</a:t>
            </a:r>
            <a:r>
              <a:rPr lang="uk-UA" altLang="uk-UA" sz="2800" i="1"/>
              <a:t>Багаторівневий”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uk-UA" sz="60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 ?</a:t>
            </a:r>
            <a:r>
              <a:rPr lang="uk-UA" altLang="uk-UA" b="1">
                <a:solidFill>
                  <a:schemeClr val="tx1"/>
                </a:solidFill>
              </a:rPr>
              <a:t> </a:t>
            </a:r>
            <a:r>
              <a:rPr lang="uk-UA" altLang="uk-UA" b="1">
                <a:solidFill>
                  <a:schemeClr val="accent2"/>
                </a:solidFill>
              </a:rPr>
              <a:t>Контрольні запитання</a:t>
            </a:r>
            <a:endParaRPr lang="ru-RU" altLang="uk-UA" b="1">
              <a:solidFill>
                <a:schemeClr val="accent2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772400" cy="4648200"/>
          </a:xfrm>
        </p:spPr>
        <p:txBody>
          <a:bodyPr/>
          <a:lstStyle/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1. Що розуміють під форматуванням документів?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2. Як змінити шрифт, стиль, розмір символів?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3. Де і як можна використати маркірований список?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4. Назвати призначення й основні прийоми роботи кнопок на панелі форматування.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5. Назвіть основні способи виділення фрагментів тексту в документі.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6. Як розбити текст на колонки?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7. Назвати призначення й основні прийоми роботи кнопок на панелі </a:t>
            </a:r>
            <a:r>
              <a:rPr lang="uk-UA" altLang="uk-UA" sz="2400" i="1"/>
              <a:t>Форматування</a:t>
            </a:r>
            <a:r>
              <a:rPr lang="uk-UA" altLang="uk-UA" sz="2400"/>
              <a:t>.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/>
              <a:t>8. Як виконується розбиття та з’єднання абзаців?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uk-UA" b="1">
                <a:solidFill>
                  <a:schemeClr val="tx1"/>
                </a:solidFill>
              </a:rPr>
              <a:t>Форматування абзаців</a:t>
            </a:r>
            <a:endParaRPr lang="ru-RU" altLang="uk-U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Monotype Sorts" pitchFamily="2" charset="2"/>
              <a:buNone/>
            </a:pPr>
            <a:r>
              <a:rPr lang="uk-UA" altLang="uk-UA" sz="1800"/>
              <a:t>Абзац є одним з основних об</a:t>
            </a:r>
            <a:r>
              <a:rPr lang="en-US" altLang="uk-UA" sz="1800"/>
              <a:t>’</a:t>
            </a:r>
            <a:r>
              <a:rPr lang="uk-UA" altLang="uk-UA" sz="1800"/>
              <a:t>єктів текстового документа і має такі параметри:</a:t>
            </a:r>
          </a:p>
          <a:p>
            <a:pPr marL="381000" lvl="2" indent="0" algn="just">
              <a:buFontTx/>
              <a:buChar char="-"/>
            </a:pPr>
            <a:r>
              <a:rPr lang="uk-UA" altLang="uk-UA" sz="1800"/>
              <a:t>спосіб вирівнювання рядків (по лівому краю, по правому, по центру, по ширині );</a:t>
            </a:r>
          </a:p>
          <a:p>
            <a:pPr marL="381000" lvl="2" indent="0" algn="just">
              <a:buFontTx/>
              <a:buChar char="-"/>
            </a:pPr>
            <a:r>
              <a:rPr lang="uk-UA" altLang="uk-UA" sz="1800"/>
              <a:t> ширина (відступи від лівих і правих полів сторінки);</a:t>
            </a:r>
          </a:p>
          <a:p>
            <a:pPr marL="381000" lvl="2" indent="0" algn="just">
              <a:buFontTx/>
              <a:buChar char="-"/>
            </a:pPr>
            <a:r>
              <a:rPr lang="uk-UA" altLang="uk-UA" sz="1800"/>
              <a:t>відступ у першому рядку (новий рядок);</a:t>
            </a:r>
          </a:p>
          <a:p>
            <a:pPr marL="381000" lvl="2" indent="0" algn="just">
              <a:buFontTx/>
              <a:buChar char="-"/>
            </a:pPr>
            <a:r>
              <a:rPr lang="uk-UA" altLang="uk-UA" sz="1800"/>
              <a:t>міжрядкова відстань;</a:t>
            </a:r>
          </a:p>
          <a:p>
            <a:pPr marL="381000" lvl="2" indent="0" algn="just">
              <a:buFontTx/>
              <a:buChar char="-"/>
            </a:pPr>
            <a:r>
              <a:rPr lang="uk-UA" altLang="uk-UA" sz="1800"/>
              <a:t>інтервал між абзацами;</a:t>
            </a:r>
          </a:p>
          <a:p>
            <a:pPr marL="381000" lvl="2" indent="0" algn="just">
              <a:buFontTx/>
              <a:buChar char="-"/>
            </a:pPr>
            <a:r>
              <a:rPr lang="uk-UA" altLang="uk-UA" sz="1800"/>
              <a:t>положення на сторінці;</a:t>
            </a:r>
          </a:p>
          <a:p>
            <a:pPr marL="190500" lvl="1" indent="0" algn="just">
              <a:buFontTx/>
              <a:buNone/>
            </a:pPr>
            <a:r>
              <a:rPr lang="uk-UA" altLang="uk-UA" sz="1800"/>
              <a:t>У деяких випадках абзаци, на які хочуть звернути особливу увагу, виділяють рамкою або затіненням. 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1800" b="1"/>
              <a:t>Форматування абзацу –– </a:t>
            </a:r>
            <a:r>
              <a:rPr lang="uk-UA" altLang="uk-UA" sz="1800"/>
              <a:t>надання або зміна його параметрів.</a:t>
            </a:r>
          </a:p>
          <a:p>
            <a:pPr marL="190500" lvl="1" indent="0" algn="just">
              <a:buFontTx/>
              <a:buNone/>
            </a:pPr>
            <a:r>
              <a:rPr lang="uk-UA" altLang="uk-UA" sz="1800"/>
              <a:t>Форматувати абзаци можна безпосередньо при наборі тексту або після його закінчення</a:t>
            </a:r>
            <a:r>
              <a:rPr lang="uk-UA" altLang="uk-UA"/>
              <a:t>.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Установлення способу вирівнювання рядків</a:t>
            </a:r>
            <a:endParaRPr lang="ru-RU" altLang="uk-UA" b="1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Monotype Sorts" pitchFamily="2" charset="2"/>
              <a:buNone/>
            </a:pPr>
            <a:endParaRPr lang="uk-UA" altLang="uk-UA" b="1"/>
          </a:p>
          <a:p>
            <a:pPr marL="381000" lvl="2" indent="304800" algn="just">
              <a:lnSpc>
                <a:spcPct val="130000"/>
              </a:lnSpc>
            </a:pPr>
            <a:r>
              <a:rPr lang="uk-UA" altLang="uk-UA" sz="2800" i="1"/>
              <a:t>Контекстне меню </a:t>
            </a:r>
            <a:r>
              <a:rPr lang="uk-UA" altLang="uk-UA" sz="2800"/>
              <a:t>\ команда </a:t>
            </a:r>
            <a:r>
              <a:rPr lang="en-US" altLang="uk-UA" sz="2800" i="1"/>
              <a:t>“Абзац”</a:t>
            </a:r>
            <a:endParaRPr lang="uk-UA" altLang="uk-UA" sz="2800"/>
          </a:p>
          <a:p>
            <a:pPr marL="381000" lvl="2" indent="304800" algn="just">
              <a:lnSpc>
                <a:spcPct val="130000"/>
              </a:lnSpc>
            </a:pPr>
            <a:r>
              <a:rPr lang="uk-UA" altLang="uk-UA" sz="2800"/>
              <a:t>Кнопки                         панелі інструментів </a:t>
            </a:r>
            <a:r>
              <a:rPr lang="en-US" altLang="uk-UA" sz="2800" i="1"/>
              <a:t>“Форматування”</a:t>
            </a:r>
          </a:p>
          <a:p>
            <a:pPr marL="381000" lvl="2" indent="304800" algn="just">
              <a:lnSpc>
                <a:spcPct val="130000"/>
              </a:lnSpc>
            </a:pPr>
            <a:r>
              <a:rPr lang="uk-UA" altLang="uk-UA" sz="2800"/>
              <a:t>Меню </a:t>
            </a:r>
            <a:r>
              <a:rPr lang="en-US" altLang="uk-UA" sz="2800"/>
              <a:t>“</a:t>
            </a:r>
            <a:r>
              <a:rPr lang="en-US" altLang="uk-UA" sz="2800" i="1"/>
              <a:t>Формат </a:t>
            </a:r>
            <a:r>
              <a:rPr lang="en-US" altLang="uk-UA" sz="2800"/>
              <a:t>” \ команда </a:t>
            </a:r>
            <a:r>
              <a:rPr lang="en-US" altLang="uk-UA" sz="2800" i="1"/>
              <a:t>“Абзац</a:t>
            </a:r>
            <a:r>
              <a:rPr lang="en-US" altLang="uk-UA" sz="2800"/>
              <a:t>”\ вкладка </a:t>
            </a:r>
            <a:r>
              <a:rPr lang="en-US" altLang="uk-UA" sz="2800" i="1"/>
              <a:t>“Відступи  та інтервали”</a:t>
            </a:r>
            <a:endParaRPr lang="ru-RU" altLang="uk-UA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505200" y="3124200"/>
          <a:ext cx="182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Точечный рисунок" r:id="rId3" imgW="933580" imgH="247685" progId="Paint.Picture">
                  <p:embed/>
                </p:oleObj>
              </mc:Choice>
              <mc:Fallback>
                <p:oleObj name="Точечный рисунок" r:id="rId3" imgW="933580" imgH="24768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24200"/>
                        <a:ext cx="182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2800" b="1">
                <a:solidFill>
                  <a:schemeClr val="tx1"/>
                </a:solidFill>
              </a:rPr>
              <a:t>Установлення ширини абзацу, відступу в першому рядку, міжрядкової відстані, інтервалу між абзацами</a:t>
            </a:r>
            <a:endParaRPr lang="ru-RU" altLang="uk-UA" b="1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57250" lvl="2" indent="-476250" algn="just">
              <a:lnSpc>
                <a:spcPct val="170000"/>
              </a:lnSpc>
            </a:pPr>
            <a:r>
              <a:rPr lang="uk-UA" altLang="uk-UA" sz="2800" i="1"/>
              <a:t>Контекстне меню</a:t>
            </a:r>
            <a:r>
              <a:rPr lang="uk-UA" altLang="uk-UA" sz="2800"/>
              <a:t> \</a:t>
            </a:r>
            <a:r>
              <a:rPr lang="en-US" altLang="uk-UA" sz="2800"/>
              <a:t> команда </a:t>
            </a:r>
            <a:r>
              <a:rPr lang="en-US" altLang="uk-UA" sz="2800" i="1"/>
              <a:t>“Абзац</a:t>
            </a:r>
            <a:r>
              <a:rPr lang="en-US" altLang="uk-UA" sz="2800"/>
              <a:t>”\вкладка </a:t>
            </a:r>
            <a:r>
              <a:rPr lang="en-US" altLang="uk-UA" sz="2800" i="1"/>
              <a:t>“Відступи та інтервали”</a:t>
            </a:r>
            <a:endParaRPr lang="en-US" altLang="uk-UA" sz="2800"/>
          </a:p>
          <a:p>
            <a:pPr marL="857250" lvl="2" indent="-476250" algn="just">
              <a:lnSpc>
                <a:spcPct val="170000"/>
              </a:lnSpc>
            </a:pPr>
            <a:r>
              <a:rPr lang="uk-UA" altLang="uk-UA" sz="2800"/>
              <a:t>Меню </a:t>
            </a:r>
            <a:r>
              <a:rPr lang="en-US" altLang="uk-UA" sz="2800" i="1"/>
              <a:t>“Формат</a:t>
            </a:r>
            <a:r>
              <a:rPr lang="en-US" altLang="uk-UA" sz="2800"/>
              <a:t> ”\ команда </a:t>
            </a:r>
            <a:r>
              <a:rPr lang="en-US" altLang="uk-UA" sz="2800" i="1"/>
              <a:t>“Абзац</a:t>
            </a:r>
            <a:r>
              <a:rPr lang="en-US" altLang="uk-UA" sz="2800"/>
              <a:t>” \ вкладка “</a:t>
            </a:r>
            <a:r>
              <a:rPr lang="en-US" altLang="uk-UA" sz="2800" i="1"/>
              <a:t>Відступи та інтервали”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Установлення положення абзацу на сторінці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>
              <a:lnSpc>
                <a:spcPct val="170000"/>
              </a:lnSpc>
              <a:spcAft>
                <a:spcPct val="15000"/>
              </a:spcAft>
            </a:pPr>
            <a:r>
              <a:rPr lang="uk-UA" altLang="uk-UA" sz="2800" i="1"/>
              <a:t>Контекстне меню</a:t>
            </a:r>
            <a:r>
              <a:rPr lang="uk-UA" altLang="uk-UA" sz="2800"/>
              <a:t> \ команда </a:t>
            </a:r>
            <a:r>
              <a:rPr lang="en-US" altLang="uk-UA" sz="2800" i="1"/>
              <a:t>”</a:t>
            </a:r>
            <a:r>
              <a:rPr lang="uk-UA" altLang="uk-UA" sz="2800" i="1"/>
              <a:t>Абзац</a:t>
            </a:r>
            <a:r>
              <a:rPr lang="en-US" altLang="uk-UA" sz="2800" i="1"/>
              <a:t>”</a:t>
            </a:r>
            <a:r>
              <a:rPr lang="uk-UA" altLang="uk-UA" sz="2800"/>
              <a:t> \ вкладка </a:t>
            </a:r>
            <a:r>
              <a:rPr lang="en-US" altLang="uk-UA" sz="2800" i="1"/>
              <a:t>“Положення на сторінці”.</a:t>
            </a:r>
            <a:endParaRPr lang="uk-UA" altLang="uk-UA" sz="2800" i="1"/>
          </a:p>
          <a:p>
            <a:pPr marL="571500" indent="-571500">
              <a:lnSpc>
                <a:spcPct val="170000"/>
              </a:lnSpc>
              <a:spcAft>
                <a:spcPct val="15000"/>
              </a:spcAft>
            </a:pPr>
            <a:r>
              <a:rPr lang="uk-UA" altLang="uk-UA" sz="2800"/>
              <a:t>Меню </a:t>
            </a:r>
            <a:r>
              <a:rPr lang="en-US" altLang="uk-UA" sz="2800" i="1"/>
              <a:t>“Формат”</a:t>
            </a:r>
            <a:r>
              <a:rPr lang="en-US" altLang="uk-UA" sz="2800"/>
              <a:t> \</a:t>
            </a:r>
            <a:r>
              <a:rPr lang="uk-UA" altLang="uk-UA" sz="2800"/>
              <a:t> команда </a:t>
            </a:r>
            <a:r>
              <a:rPr lang="en-US" altLang="uk-UA" sz="2800" i="1"/>
              <a:t>”</a:t>
            </a:r>
            <a:r>
              <a:rPr lang="uk-UA" altLang="uk-UA" sz="2800" i="1"/>
              <a:t>Абзац</a:t>
            </a:r>
            <a:r>
              <a:rPr lang="en-US" altLang="uk-UA" sz="2800" i="1"/>
              <a:t>”</a:t>
            </a:r>
            <a:r>
              <a:rPr lang="uk-UA" altLang="uk-UA" sz="2800"/>
              <a:t> \ вкладка </a:t>
            </a:r>
            <a:r>
              <a:rPr lang="en-US" altLang="uk-UA" sz="2800" i="1"/>
              <a:t>“Положення на сторінці”</a:t>
            </a:r>
            <a:endParaRPr lang="ru-RU" altLang="uk-UA" i="1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Обрамлення абзацу лініями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62000" indent="-762000" algn="just">
              <a:lnSpc>
                <a:spcPct val="170000"/>
              </a:lnSpc>
            </a:pPr>
            <a:r>
              <a:rPr lang="uk-UA" altLang="uk-UA" sz="2800"/>
              <a:t>Кнопка  панелі інструментів </a:t>
            </a:r>
            <a:r>
              <a:rPr lang="en-US" altLang="uk-UA" sz="2800" i="1"/>
              <a:t>“Форматування”</a:t>
            </a:r>
            <a:r>
              <a:rPr lang="uk-UA" altLang="uk-UA" sz="2800" i="1"/>
              <a:t>.</a:t>
            </a:r>
            <a:endParaRPr lang="uk-UA" altLang="uk-UA" sz="2800"/>
          </a:p>
          <a:p>
            <a:pPr marL="762000" indent="-762000">
              <a:lnSpc>
                <a:spcPct val="170000"/>
              </a:lnSpc>
            </a:pPr>
            <a:r>
              <a:rPr lang="uk-UA" altLang="uk-UA" sz="2800"/>
              <a:t>Меню </a:t>
            </a:r>
            <a:r>
              <a:rPr lang="en-US" altLang="uk-UA" sz="2800" i="1"/>
              <a:t>“Формат”</a:t>
            </a:r>
            <a:r>
              <a:rPr lang="en-US" altLang="uk-UA" sz="2800"/>
              <a:t> \</a:t>
            </a:r>
            <a:r>
              <a:rPr lang="uk-UA" altLang="uk-UA" sz="2800"/>
              <a:t>команда </a:t>
            </a:r>
            <a:r>
              <a:rPr lang="en-US" altLang="uk-UA" sz="2800"/>
              <a:t>”</a:t>
            </a:r>
            <a:r>
              <a:rPr lang="uk-UA" altLang="uk-UA" sz="2800" i="1"/>
              <a:t>Абзац</a:t>
            </a:r>
            <a:r>
              <a:rPr lang="en-US" altLang="uk-UA" sz="2800" i="1"/>
              <a:t>”</a:t>
            </a:r>
            <a:r>
              <a:rPr lang="uk-UA" altLang="uk-UA" sz="2800"/>
              <a:t> \ вкладка </a:t>
            </a:r>
            <a:r>
              <a:rPr lang="en-US" altLang="uk-UA" sz="2800" i="1"/>
              <a:t>“Межі”.</a:t>
            </a:r>
            <a:endParaRPr lang="ru-RU" altLang="uk-UA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505200" y="2057400"/>
          <a:ext cx="11430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Точечный рисунок" r:id="rId3" imgW="343039" imgH="200159" progId="Paint.Picture">
                  <p:embed/>
                </p:oleObj>
              </mc:Choice>
              <mc:Fallback>
                <p:oleObj name="Точечный рисунок" r:id="rId3" imgW="343039" imgH="200159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057400"/>
                        <a:ext cx="11430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Заливка абзацу (затінення)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57250" indent="-857250">
              <a:lnSpc>
                <a:spcPct val="180000"/>
              </a:lnSpc>
            </a:pPr>
            <a:r>
              <a:rPr lang="uk-UA" altLang="uk-UA" sz="2800"/>
              <a:t>Меню </a:t>
            </a:r>
            <a:r>
              <a:rPr lang="en-US" altLang="uk-UA" sz="2800" i="1"/>
              <a:t>“Формат”</a:t>
            </a:r>
            <a:r>
              <a:rPr lang="en-US" altLang="uk-UA" sz="2800"/>
              <a:t> \</a:t>
            </a:r>
            <a:r>
              <a:rPr lang="uk-UA" altLang="uk-UA" sz="2800"/>
              <a:t> команда </a:t>
            </a:r>
            <a:r>
              <a:rPr lang="en-US" altLang="uk-UA" sz="2800" i="1"/>
              <a:t>”</a:t>
            </a:r>
            <a:r>
              <a:rPr lang="uk-UA" altLang="uk-UA" sz="2800" i="1"/>
              <a:t>Абзац</a:t>
            </a:r>
            <a:r>
              <a:rPr lang="en-US" altLang="uk-UA" sz="2800" i="1"/>
              <a:t>”</a:t>
            </a:r>
            <a:r>
              <a:rPr lang="uk-UA" altLang="uk-UA" sz="2800"/>
              <a:t> \ вкладка </a:t>
            </a:r>
            <a:r>
              <a:rPr lang="en-US" altLang="uk-UA" sz="2800" i="1"/>
              <a:t>“Заливка”.</a:t>
            </a:r>
            <a:endParaRPr lang="ru-RU" altLang="uk-UA" i="1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Створення маркованого списку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90500" lvl="1" indent="0">
              <a:buFontTx/>
              <a:buNone/>
            </a:pPr>
            <a:r>
              <a:rPr lang="ru-RU" altLang="uk-UA"/>
              <a:t>	Якщо в тексті зустрічається перерахування однотипного тексту, то його можна оформити у вигляді маркованого або нумерованого.</a:t>
            </a:r>
          </a:p>
          <a:p>
            <a:pPr marL="857250" lvl="2" indent="-476250" algn="just"/>
            <a:endParaRPr lang="uk-UA" altLang="uk-UA" i="1"/>
          </a:p>
          <a:p>
            <a:pPr marL="857250" lvl="2" indent="-476250" algn="just">
              <a:buFont typeface="Wingdings" pitchFamily="2" charset="2"/>
              <a:buChar char="Û"/>
            </a:pPr>
            <a:r>
              <a:rPr lang="uk-UA" altLang="uk-UA" sz="2800" i="1"/>
              <a:t>Контекстне меню </a:t>
            </a:r>
            <a:r>
              <a:rPr lang="uk-UA" altLang="uk-UA" sz="2800"/>
              <a:t>\ команда </a:t>
            </a:r>
            <a:r>
              <a:rPr lang="uk-UA" altLang="uk-UA" sz="2800" i="1"/>
              <a:t>“Список</a:t>
            </a:r>
            <a:r>
              <a:rPr lang="uk-UA" altLang="uk-UA" sz="2800"/>
              <a:t>” \ вкладка </a:t>
            </a:r>
            <a:r>
              <a:rPr lang="uk-UA" altLang="uk-UA" sz="2800" i="1"/>
              <a:t>“Маркований”</a:t>
            </a:r>
          </a:p>
          <a:p>
            <a:pPr marL="857250" lvl="2" indent="-476250" algn="just">
              <a:buFont typeface="Wingdings" pitchFamily="2" charset="2"/>
              <a:buChar char="Û"/>
            </a:pPr>
            <a:r>
              <a:rPr lang="uk-UA" altLang="uk-UA" sz="2800"/>
              <a:t>Кнопка             на панелі </a:t>
            </a:r>
            <a:r>
              <a:rPr lang="uk-UA" altLang="uk-UA" sz="2800" i="1"/>
              <a:t>“Форматування</a:t>
            </a:r>
            <a:r>
              <a:rPr lang="uk-UA" altLang="uk-UA" sz="2800"/>
              <a:t>”</a:t>
            </a:r>
          </a:p>
          <a:p>
            <a:pPr marL="857250" lvl="2" indent="-476250">
              <a:buFont typeface="Wingdings" pitchFamily="2" charset="2"/>
              <a:buChar char="Û"/>
            </a:pPr>
            <a:r>
              <a:rPr lang="uk-UA" altLang="uk-UA" sz="2800"/>
              <a:t>Меню “</a:t>
            </a:r>
            <a:r>
              <a:rPr lang="uk-UA" altLang="uk-UA" sz="2800" i="1"/>
              <a:t>Формат”\</a:t>
            </a:r>
            <a:r>
              <a:rPr lang="uk-UA" altLang="uk-UA" sz="2800"/>
              <a:t>команда </a:t>
            </a:r>
            <a:r>
              <a:rPr lang="uk-UA" altLang="uk-UA" sz="2800" i="1"/>
              <a:t>“Список</a:t>
            </a:r>
            <a:r>
              <a:rPr lang="uk-UA" altLang="uk-UA" sz="2800"/>
              <a:t>”\вкладка </a:t>
            </a:r>
            <a:r>
              <a:rPr lang="uk-UA" altLang="uk-UA" sz="2800" i="1"/>
              <a:t>“Маркований</a:t>
            </a:r>
            <a:r>
              <a:rPr lang="uk-UA" altLang="uk-UA" sz="2800"/>
              <a:t>”</a:t>
            </a:r>
            <a:endParaRPr lang="ru-RU" altLang="uk-UA" sz="280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276600" y="4572000"/>
          <a:ext cx="685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Точечный рисунок" r:id="rId3" imgW="200159" imgH="200159" progId="Paint.Picture">
                  <p:embed/>
                </p:oleObj>
              </mc:Choice>
              <mc:Fallback>
                <p:oleObj name="Точечный рисунок" r:id="rId3" imgW="200159" imgH="200159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72000"/>
                        <a:ext cx="685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chemeClr val="tx1"/>
                </a:solidFill>
              </a:rPr>
              <a:t>Створення нумерованого списку</a:t>
            </a:r>
            <a:endParaRPr lang="ru-RU" altLang="uk-UA" b="1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38250" lvl="2" indent="-85725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uk-UA" altLang="uk-UA" sz="2800" i="1"/>
              <a:t>Контекстне меню</a:t>
            </a:r>
            <a:r>
              <a:rPr lang="uk-UA" altLang="uk-UA" sz="2800"/>
              <a:t>\команда </a:t>
            </a:r>
            <a:r>
              <a:rPr lang="uk-UA" altLang="uk-UA" sz="2800" i="1"/>
              <a:t>“Список</a:t>
            </a:r>
            <a:r>
              <a:rPr lang="uk-UA" altLang="uk-UA" sz="2800"/>
              <a:t>”\вкладка </a:t>
            </a:r>
            <a:r>
              <a:rPr lang="uk-UA" altLang="uk-UA" sz="2800" i="1"/>
              <a:t>“Нумерований</a:t>
            </a:r>
            <a:r>
              <a:rPr lang="uk-UA" altLang="uk-UA" sz="2800"/>
              <a:t>”</a:t>
            </a:r>
          </a:p>
          <a:p>
            <a:pPr marL="1238250" lvl="2" indent="-85725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uk-UA" altLang="uk-UA" sz="2800"/>
              <a:t>Кнопка             на панелі </a:t>
            </a:r>
            <a:r>
              <a:rPr lang="uk-UA" altLang="uk-UA" sz="2800" i="1"/>
              <a:t>“Форматування”</a:t>
            </a:r>
            <a:endParaRPr lang="uk-UA" altLang="uk-UA" sz="2800"/>
          </a:p>
          <a:p>
            <a:pPr marL="1238250" lvl="2" indent="-857250">
              <a:lnSpc>
                <a:spcPct val="130000"/>
              </a:lnSpc>
              <a:buFont typeface="Wingdings" pitchFamily="2" charset="2"/>
              <a:buChar char="Ü"/>
            </a:pPr>
            <a:r>
              <a:rPr lang="uk-UA" altLang="uk-UA" sz="2800"/>
              <a:t>Меню </a:t>
            </a:r>
            <a:r>
              <a:rPr lang="uk-UA" altLang="uk-UA" sz="2800" i="1"/>
              <a:t>“Формат</a:t>
            </a:r>
            <a:r>
              <a:rPr lang="uk-UA" altLang="uk-UA" sz="2800"/>
              <a:t>”\команда </a:t>
            </a:r>
            <a:r>
              <a:rPr lang="uk-UA" altLang="uk-UA" sz="2800" i="1"/>
              <a:t>“Список</a:t>
            </a:r>
            <a:r>
              <a:rPr lang="uk-UA" altLang="uk-UA" sz="2800"/>
              <a:t>”\вкладка </a:t>
            </a:r>
            <a:r>
              <a:rPr lang="uk-UA" altLang="uk-UA" sz="2800" i="1"/>
              <a:t>“Нумерований</a:t>
            </a:r>
            <a:r>
              <a:rPr lang="uk-UA" altLang="uk-UA" sz="2800"/>
              <a:t>”</a:t>
            </a:r>
            <a:endParaRPr lang="en-US" altLang="uk-UA"/>
          </a:p>
          <a:p>
            <a:pPr marL="0" indent="0">
              <a:buFont typeface="Monotype Sorts" pitchFamily="2" charset="2"/>
              <a:buNone/>
            </a:pP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традь">
  <a:themeElements>
    <a:clrScheme name="Тетрадь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uk-UA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uk-UA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52"/>
          </a:defRPr>
        </a:defPPr>
      </a:lstStyle>
    </a:lnDef>
  </a:objectDefaults>
  <a:extraClrSchemeLst>
    <a:extraClrScheme>
      <a:clrScheme name="Тетрадь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Office\Шаблоны\Дизайны презентаций\Тетрадь.pot</Template>
  <TotalTime>97</TotalTime>
  <Words>506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Times New Roman</vt:lpstr>
      <vt:lpstr>Monotype Sorts</vt:lpstr>
      <vt:lpstr>Wingdings</vt:lpstr>
      <vt:lpstr>Тетрадь</vt:lpstr>
      <vt:lpstr>Точечный рисунок</vt:lpstr>
      <vt:lpstr>Текстовий редактор MS Word  </vt:lpstr>
      <vt:lpstr>Форматування абзаців</vt:lpstr>
      <vt:lpstr>Установлення способу вирівнювання рядків</vt:lpstr>
      <vt:lpstr>Установлення ширини абзацу, відступу в першому рядку, міжрядкової відстані, інтервалу між абзацами</vt:lpstr>
      <vt:lpstr>Установлення положення абзацу на сторінці</vt:lpstr>
      <vt:lpstr>Обрамлення абзацу лініями</vt:lpstr>
      <vt:lpstr>Заливка абзацу (затінення)</vt:lpstr>
      <vt:lpstr>Створення маркованого списку</vt:lpstr>
      <vt:lpstr>Створення нумерованого списку</vt:lpstr>
      <vt:lpstr>Створення багаторівневого списку</vt:lpstr>
      <vt:lpstr> ? Контрольні запитання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Work</dc:creator>
  <cp:lastModifiedBy>Пользователь</cp:lastModifiedBy>
  <cp:revision>35</cp:revision>
  <dcterms:created xsi:type="dcterms:W3CDTF">2004-11-02T17:14:14Z</dcterms:created>
  <dcterms:modified xsi:type="dcterms:W3CDTF">2013-11-11T19:10:40Z</dcterms:modified>
</cp:coreProperties>
</file>