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3"/>
  </p:notesMasterIdLst>
  <p:sldIdLst>
    <p:sldId id="279" r:id="rId2"/>
    <p:sldId id="387" r:id="rId3"/>
    <p:sldId id="372" r:id="rId4"/>
    <p:sldId id="373" r:id="rId5"/>
    <p:sldId id="374" r:id="rId6"/>
    <p:sldId id="375" r:id="rId7"/>
    <p:sldId id="376" r:id="rId8"/>
    <p:sldId id="377" r:id="rId9"/>
    <p:sldId id="378" r:id="rId10"/>
    <p:sldId id="379" r:id="rId11"/>
    <p:sldId id="380" r:id="rId12"/>
    <p:sldId id="381" r:id="rId13"/>
    <p:sldId id="382" r:id="rId14"/>
    <p:sldId id="383" r:id="rId15"/>
    <p:sldId id="384" r:id="rId16"/>
    <p:sldId id="385" r:id="rId17"/>
    <p:sldId id="386" r:id="rId18"/>
    <p:sldId id="306" r:id="rId19"/>
    <p:sldId id="280" r:id="rId20"/>
    <p:sldId id="371" r:id="rId21"/>
    <p:sldId id="366" r:id="rId22"/>
    <p:sldId id="389" r:id="rId23"/>
    <p:sldId id="388" r:id="rId24"/>
    <p:sldId id="390" r:id="rId25"/>
    <p:sldId id="391" r:id="rId26"/>
    <p:sldId id="392" r:id="rId27"/>
    <p:sldId id="393" r:id="rId28"/>
    <p:sldId id="309" r:id="rId29"/>
    <p:sldId id="395" r:id="rId30"/>
    <p:sldId id="348" r:id="rId31"/>
    <p:sldId id="394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3300"/>
    <a:srgbClr val="000066"/>
    <a:srgbClr val="111111"/>
    <a:srgbClr val="CC99FF"/>
    <a:srgbClr val="FFFF99"/>
    <a:srgbClr val="99FF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62" autoAdjust="0"/>
    <p:restoredTop sz="94660"/>
  </p:normalViewPr>
  <p:slideViewPr>
    <p:cSldViewPr>
      <p:cViewPr varScale="1">
        <p:scale>
          <a:sx n="54" d="100"/>
          <a:sy n="54" d="100"/>
        </p:scale>
        <p:origin x="48" y="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15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83CA94-6AC1-4292-B754-958C29FDA0A6}" type="doc">
      <dgm:prSet loTypeId="urn:microsoft.com/office/officeart/2005/8/layout/hList7" loCatId="process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uk-UA"/>
        </a:p>
      </dgm:t>
    </dgm:pt>
    <dgm:pt modelId="{C8E0CF89-0A46-42B4-93FD-C451D4C198DC}">
      <dgm:prSet phldrT="[Текст]" custT="1"/>
      <dgm:spPr/>
      <dgm:t>
        <a:bodyPr/>
        <a:lstStyle/>
        <a:p>
          <a:r>
            <a:rPr lang="uk-UA" sz="2800" b="1" i="0" noProof="0" dirty="0" smtClean="0">
              <a:latin typeface="Calibri" pitchFamily="34" charset="0"/>
              <a:cs typeface="Calibri" pitchFamily="34" charset="0"/>
            </a:rPr>
            <a:t>Як </a:t>
          </a:r>
          <a:r>
            <a:rPr lang="uk-UA" sz="2800" b="1" i="0" noProof="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вставити</a:t>
          </a:r>
          <a:r>
            <a:rPr lang="uk-UA" sz="2800" b="1" i="0" noProof="0" dirty="0" smtClean="0">
              <a:latin typeface="Calibri" pitchFamily="34" charset="0"/>
              <a:cs typeface="Calibri" pitchFamily="34" charset="0"/>
            </a:rPr>
            <a:t> </a:t>
          </a:r>
          <a:r>
            <a:rPr lang="uk-UA" sz="3200" b="1" i="0" noProof="0" dirty="0" smtClean="0">
              <a:solidFill>
                <a:srgbClr val="003300"/>
              </a:solidFill>
              <a:latin typeface="Calibri" pitchFamily="34" charset="0"/>
              <a:cs typeface="Calibri" pitchFamily="34" charset="0"/>
            </a:rPr>
            <a:t>графічний</a:t>
          </a:r>
          <a:r>
            <a:rPr lang="uk-UA" sz="2800" b="1" i="0" noProof="0" dirty="0" smtClean="0">
              <a:latin typeface="Calibri" pitchFamily="34" charset="0"/>
              <a:cs typeface="Calibri" pitchFamily="34" charset="0"/>
            </a:rPr>
            <a:t> </a:t>
          </a:r>
          <a:r>
            <a:rPr lang="uk-UA" sz="3200" b="1" i="0" noProof="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об’єкт</a:t>
          </a:r>
          <a:r>
            <a:rPr lang="uk-UA" sz="2800" b="1" i="0" noProof="0" dirty="0" smtClean="0">
              <a:latin typeface="Calibri" pitchFamily="34" charset="0"/>
              <a:cs typeface="Calibri" pitchFamily="34" charset="0"/>
            </a:rPr>
            <a:t> у документ</a:t>
          </a:r>
          <a:endParaRPr lang="uk-UA" sz="2800" b="1" i="0" noProof="0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7E0E216D-8AF4-4C3E-BCEB-C14DDC1F4762}" type="parTrans" cxnId="{7E4E74B4-990B-45F0-9ED7-82F6EA314146}">
      <dgm:prSet/>
      <dgm:spPr/>
      <dgm:t>
        <a:bodyPr/>
        <a:lstStyle/>
        <a:p>
          <a:endParaRPr lang="uk-UA" sz="2000"/>
        </a:p>
      </dgm:t>
    </dgm:pt>
    <dgm:pt modelId="{1B33AA4A-F4E4-45E4-975D-8565E9718867}" type="sibTrans" cxnId="{7E4E74B4-990B-45F0-9ED7-82F6EA314146}">
      <dgm:prSet/>
      <dgm:spPr/>
      <dgm:t>
        <a:bodyPr/>
        <a:lstStyle/>
        <a:p>
          <a:endParaRPr lang="uk-UA" sz="2000"/>
        </a:p>
      </dgm:t>
    </dgm:pt>
    <dgm:pt modelId="{4B531699-6F0E-4806-BF58-B707FCBC0FC1}">
      <dgm:prSet phldrT="[Текст]" custT="1"/>
      <dgm:spPr/>
      <dgm:t>
        <a:bodyPr/>
        <a:lstStyle/>
        <a:p>
          <a:r>
            <a:rPr lang="uk-UA" sz="2800" b="1" i="0" noProof="0" dirty="0" smtClean="0">
              <a:latin typeface="Calibri" pitchFamily="34" charset="0"/>
              <a:cs typeface="Calibri" pitchFamily="34" charset="0"/>
            </a:rPr>
            <a:t>Як засобами </a:t>
          </a:r>
          <a:r>
            <a:rPr lang="en-US" sz="2800" b="1" i="0" noProof="0" dirty="0" smtClean="0">
              <a:latin typeface="Calibri" pitchFamily="34" charset="0"/>
              <a:cs typeface="Calibri" pitchFamily="34" charset="0"/>
            </a:rPr>
            <a:t>MS Word </a:t>
          </a:r>
          <a:r>
            <a:rPr lang="uk-UA" sz="2800" b="1" i="0" noProof="0" dirty="0" smtClean="0">
              <a:solidFill>
                <a:srgbClr val="003300"/>
              </a:solidFill>
              <a:latin typeface="Calibri" pitchFamily="34" charset="0"/>
              <a:cs typeface="Calibri" pitchFamily="34" charset="0"/>
            </a:rPr>
            <a:t>створити</a:t>
          </a:r>
          <a:r>
            <a:rPr lang="uk-UA" sz="2800" b="1" i="0" noProof="0" dirty="0" smtClean="0">
              <a:latin typeface="Calibri" pitchFamily="34" charset="0"/>
              <a:cs typeface="Calibri" pitchFamily="34" charset="0"/>
            </a:rPr>
            <a:t> </a:t>
          </a:r>
          <a:r>
            <a:rPr lang="uk-UA" sz="3200" b="1" i="0" noProof="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організаційну діаграму</a:t>
          </a:r>
          <a:endParaRPr lang="uk-UA" sz="2000" noProof="0" dirty="0">
            <a:solidFill>
              <a:srgbClr val="FF0000"/>
            </a:solidFill>
          </a:endParaRPr>
        </a:p>
      </dgm:t>
    </dgm:pt>
    <dgm:pt modelId="{2B44BFA8-37B9-45E7-927A-BF250CC56D66}" type="parTrans" cxnId="{823DCF92-F6CC-472A-A834-1BFBBB5EF1E2}">
      <dgm:prSet/>
      <dgm:spPr/>
      <dgm:t>
        <a:bodyPr/>
        <a:lstStyle/>
        <a:p>
          <a:endParaRPr lang="uk-UA"/>
        </a:p>
      </dgm:t>
    </dgm:pt>
    <dgm:pt modelId="{8ABD5591-4D6D-4795-9045-B739221D8058}" type="sibTrans" cxnId="{823DCF92-F6CC-472A-A834-1BFBBB5EF1E2}">
      <dgm:prSet/>
      <dgm:spPr/>
      <dgm:t>
        <a:bodyPr/>
        <a:lstStyle/>
        <a:p>
          <a:endParaRPr lang="uk-UA"/>
        </a:p>
      </dgm:t>
    </dgm:pt>
    <dgm:pt modelId="{251DF93C-7236-49E3-A5A6-1A3CC66A51F0}">
      <dgm:prSet phldrT="[Текст]" custT="1"/>
      <dgm:spPr/>
      <dgm:t>
        <a:bodyPr/>
        <a:lstStyle/>
        <a:p>
          <a:r>
            <a:rPr lang="uk-UA" sz="2800" b="1" i="0" noProof="0" dirty="0" smtClean="0">
              <a:latin typeface="Calibri" pitchFamily="34" charset="0"/>
              <a:cs typeface="Calibri" pitchFamily="34" charset="0"/>
            </a:rPr>
            <a:t>Чи можна змінювати </a:t>
          </a:r>
          <a:r>
            <a:rPr lang="uk-UA" sz="3000" b="1" i="0" noProof="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форматування</a:t>
          </a:r>
          <a:r>
            <a:rPr lang="uk-UA" sz="2800" b="1" i="0" noProof="0" dirty="0" smtClean="0">
              <a:latin typeface="Calibri" pitchFamily="34" charset="0"/>
              <a:cs typeface="Calibri" pitchFamily="34" charset="0"/>
            </a:rPr>
            <a:t> графічних об’єктів</a:t>
          </a:r>
          <a:endParaRPr lang="uk-UA" sz="2800" b="1" i="0" noProof="0" dirty="0" smtClean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gm:t>
    </dgm:pt>
    <dgm:pt modelId="{9F2D04E8-DA18-4F77-860C-BD5F79DDEE87}" type="sibTrans" cxnId="{19ABC636-7E23-483D-9A93-9DF14ADE0AD8}">
      <dgm:prSet/>
      <dgm:spPr/>
      <dgm:t>
        <a:bodyPr/>
        <a:lstStyle/>
        <a:p>
          <a:endParaRPr lang="uk-UA"/>
        </a:p>
      </dgm:t>
    </dgm:pt>
    <dgm:pt modelId="{B03E21ED-41F1-4E58-8006-DDCD453CA751}" type="parTrans" cxnId="{19ABC636-7E23-483D-9A93-9DF14ADE0AD8}">
      <dgm:prSet/>
      <dgm:spPr/>
      <dgm:t>
        <a:bodyPr/>
        <a:lstStyle/>
        <a:p>
          <a:endParaRPr lang="uk-UA"/>
        </a:p>
      </dgm:t>
    </dgm:pt>
    <dgm:pt modelId="{2AA90EC1-83EC-4AF9-8C80-A3BDA7A72C30}" type="pres">
      <dgm:prSet presAssocID="{AB83CA94-6AC1-4292-B754-958C29FDA0A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37C677B-0E13-46EE-8703-BA8AADF09CC3}" type="pres">
      <dgm:prSet presAssocID="{AB83CA94-6AC1-4292-B754-958C29FDA0A6}" presName="fgShape" presStyleLbl="fgShp" presStyleIdx="0" presStyleCnt="1" custLinFactNeighborX="-317" custLinFactNeighborY="17856"/>
      <dgm:spPr>
        <a:effectLst>
          <a:reflection blurRad="6350" stA="50000" endA="300" endPos="55000" dir="5400000" sy="-100000" algn="bl" rotWithShape="0"/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iblet"/>
          <a:contourClr>
            <a:schemeClr val="bg1"/>
          </a:contourClr>
        </a:sp3d>
      </dgm:spPr>
      <dgm:t>
        <a:bodyPr/>
        <a:lstStyle/>
        <a:p>
          <a:endParaRPr lang="uk-UA"/>
        </a:p>
      </dgm:t>
    </dgm:pt>
    <dgm:pt modelId="{4D715445-BB2B-475D-A44B-9AE68D75CDF7}" type="pres">
      <dgm:prSet presAssocID="{AB83CA94-6AC1-4292-B754-958C29FDA0A6}" presName="linComp" presStyleCnt="0"/>
      <dgm:spPr/>
      <dgm:t>
        <a:bodyPr/>
        <a:lstStyle/>
        <a:p>
          <a:endParaRPr lang="uk-UA"/>
        </a:p>
      </dgm:t>
    </dgm:pt>
    <dgm:pt modelId="{A362815D-A9EF-4219-A88F-BC6A61205388}" type="pres">
      <dgm:prSet presAssocID="{C8E0CF89-0A46-42B4-93FD-C451D4C198DC}" presName="compNode" presStyleCnt="0"/>
      <dgm:spPr/>
      <dgm:t>
        <a:bodyPr/>
        <a:lstStyle/>
        <a:p>
          <a:endParaRPr lang="uk-UA"/>
        </a:p>
      </dgm:t>
    </dgm:pt>
    <dgm:pt modelId="{77E1AE68-C4E8-4F0A-B8C0-CCBFFC8D9307}" type="pres">
      <dgm:prSet presAssocID="{C8E0CF89-0A46-42B4-93FD-C451D4C198DC}" presName="bkgdShape" presStyleLbl="node1" presStyleIdx="0" presStyleCnt="3"/>
      <dgm:spPr/>
      <dgm:t>
        <a:bodyPr/>
        <a:lstStyle/>
        <a:p>
          <a:endParaRPr lang="uk-UA"/>
        </a:p>
      </dgm:t>
    </dgm:pt>
    <dgm:pt modelId="{814AEE3F-7130-44E3-A51C-0C857DC3CE8A}" type="pres">
      <dgm:prSet presAssocID="{C8E0CF89-0A46-42B4-93FD-C451D4C198DC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77C0638-0DC3-465E-A746-AA5821ADC170}" type="pres">
      <dgm:prSet presAssocID="{C8E0CF89-0A46-42B4-93FD-C451D4C198DC}" presName="invisiNode" presStyleLbl="node1" presStyleIdx="0" presStyleCnt="3"/>
      <dgm:spPr/>
      <dgm:t>
        <a:bodyPr/>
        <a:lstStyle/>
        <a:p>
          <a:endParaRPr lang="uk-UA"/>
        </a:p>
      </dgm:t>
    </dgm:pt>
    <dgm:pt modelId="{AD0CB26A-456C-4782-A5B9-B14BFD726210}" type="pres">
      <dgm:prSet presAssocID="{C8E0CF89-0A46-42B4-93FD-C451D4C198DC}" presName="imagNode" presStyleLbl="fgImgPlace1" presStyleIdx="0" presStyleCnt="3" custAng="1934712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6CF1587C-49AC-487F-9FC4-44155549B96A}" type="pres">
      <dgm:prSet presAssocID="{1B33AA4A-F4E4-45E4-975D-8565E9718867}" presName="sibTrans" presStyleLbl="sibTrans2D1" presStyleIdx="0" presStyleCnt="0"/>
      <dgm:spPr/>
      <dgm:t>
        <a:bodyPr/>
        <a:lstStyle/>
        <a:p>
          <a:endParaRPr lang="uk-UA"/>
        </a:p>
      </dgm:t>
    </dgm:pt>
    <dgm:pt modelId="{C7A9012C-D199-4576-BC32-66E6D68197A0}" type="pres">
      <dgm:prSet presAssocID="{251DF93C-7236-49E3-A5A6-1A3CC66A51F0}" presName="compNode" presStyleCnt="0"/>
      <dgm:spPr/>
    </dgm:pt>
    <dgm:pt modelId="{300C4175-D98B-451E-9148-84FBD9E1AF1E}" type="pres">
      <dgm:prSet presAssocID="{251DF93C-7236-49E3-A5A6-1A3CC66A51F0}" presName="bkgdShape" presStyleLbl="node1" presStyleIdx="1" presStyleCnt="3"/>
      <dgm:spPr/>
      <dgm:t>
        <a:bodyPr/>
        <a:lstStyle/>
        <a:p>
          <a:endParaRPr lang="uk-UA"/>
        </a:p>
      </dgm:t>
    </dgm:pt>
    <dgm:pt modelId="{D1A61BEB-9251-4F0D-A9A4-35B52D6CA5D4}" type="pres">
      <dgm:prSet presAssocID="{251DF93C-7236-49E3-A5A6-1A3CC66A51F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34E5097-EFA5-4D59-ACA2-4666B6A92BD9}" type="pres">
      <dgm:prSet presAssocID="{251DF93C-7236-49E3-A5A6-1A3CC66A51F0}" presName="invisiNode" presStyleLbl="node1" presStyleIdx="1" presStyleCnt="3"/>
      <dgm:spPr/>
    </dgm:pt>
    <dgm:pt modelId="{AA5F3ADC-9F48-4D80-9995-31D94646DEC6}" type="pres">
      <dgm:prSet presAssocID="{251DF93C-7236-49E3-A5A6-1A3CC66A51F0}" presName="imagNode" presStyleLbl="fgImgPlace1" presStyleIdx="1" presStyleCnt="3" custAng="2050734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06841A23-6199-45A8-9D3B-43EC340FC9B1}" type="pres">
      <dgm:prSet presAssocID="{9F2D04E8-DA18-4F77-860C-BD5F79DDEE87}" presName="sibTrans" presStyleLbl="sibTrans2D1" presStyleIdx="0" presStyleCnt="0"/>
      <dgm:spPr/>
      <dgm:t>
        <a:bodyPr/>
        <a:lstStyle/>
        <a:p>
          <a:endParaRPr lang="uk-UA"/>
        </a:p>
      </dgm:t>
    </dgm:pt>
    <dgm:pt modelId="{62119B5F-DFA3-40D1-BA26-F439D1CA59DD}" type="pres">
      <dgm:prSet presAssocID="{4B531699-6F0E-4806-BF58-B707FCBC0FC1}" presName="compNode" presStyleCnt="0"/>
      <dgm:spPr/>
    </dgm:pt>
    <dgm:pt modelId="{3FD57A73-A3EC-4492-9EF1-47FEAB5D3277}" type="pres">
      <dgm:prSet presAssocID="{4B531699-6F0E-4806-BF58-B707FCBC0FC1}" presName="bkgdShape" presStyleLbl="node1" presStyleIdx="2" presStyleCnt="3"/>
      <dgm:spPr/>
      <dgm:t>
        <a:bodyPr/>
        <a:lstStyle/>
        <a:p>
          <a:endParaRPr lang="uk-UA"/>
        </a:p>
      </dgm:t>
    </dgm:pt>
    <dgm:pt modelId="{EA50212C-2CAD-4734-9D2F-A70A2F7EE754}" type="pres">
      <dgm:prSet presAssocID="{4B531699-6F0E-4806-BF58-B707FCBC0FC1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9F4CE28-17C3-4C1F-BDE2-3D53AA8E1E42}" type="pres">
      <dgm:prSet presAssocID="{4B531699-6F0E-4806-BF58-B707FCBC0FC1}" presName="invisiNode" presStyleLbl="node1" presStyleIdx="2" presStyleCnt="3"/>
      <dgm:spPr/>
    </dgm:pt>
    <dgm:pt modelId="{9585578F-242A-4B84-B5DD-BBC2CDEB3EEC}" type="pres">
      <dgm:prSet presAssocID="{4B531699-6F0E-4806-BF58-B707FCBC0FC1}" presName="imagNode" presStyleLbl="fgImgPlace1" presStyleIdx="2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uk-UA"/>
        </a:p>
      </dgm:t>
    </dgm:pt>
  </dgm:ptLst>
  <dgm:cxnLst>
    <dgm:cxn modelId="{4D78F8FA-2B8C-42A4-ABAA-FCE8559AF187}" type="presOf" srcId="{9F2D04E8-DA18-4F77-860C-BD5F79DDEE87}" destId="{06841A23-6199-45A8-9D3B-43EC340FC9B1}" srcOrd="0" destOrd="0" presId="urn:microsoft.com/office/officeart/2005/8/layout/hList7"/>
    <dgm:cxn modelId="{88A9B7B9-CD0A-4DAA-A95D-BAF702258E27}" type="presOf" srcId="{C8E0CF89-0A46-42B4-93FD-C451D4C198DC}" destId="{814AEE3F-7130-44E3-A51C-0C857DC3CE8A}" srcOrd="1" destOrd="0" presId="urn:microsoft.com/office/officeart/2005/8/layout/hList7"/>
    <dgm:cxn modelId="{0FAC832F-45A2-4415-B3CA-144BAB3522E9}" type="presOf" srcId="{1B33AA4A-F4E4-45E4-975D-8565E9718867}" destId="{6CF1587C-49AC-487F-9FC4-44155549B96A}" srcOrd="0" destOrd="0" presId="urn:microsoft.com/office/officeart/2005/8/layout/hList7"/>
    <dgm:cxn modelId="{823DCF92-F6CC-472A-A834-1BFBBB5EF1E2}" srcId="{AB83CA94-6AC1-4292-B754-958C29FDA0A6}" destId="{4B531699-6F0E-4806-BF58-B707FCBC0FC1}" srcOrd="2" destOrd="0" parTransId="{2B44BFA8-37B9-45E7-927A-BF250CC56D66}" sibTransId="{8ABD5591-4D6D-4795-9045-B739221D8058}"/>
    <dgm:cxn modelId="{980E8899-5758-4D73-9C57-E6FDAFA6C454}" type="presOf" srcId="{251DF93C-7236-49E3-A5A6-1A3CC66A51F0}" destId="{D1A61BEB-9251-4F0D-A9A4-35B52D6CA5D4}" srcOrd="1" destOrd="0" presId="urn:microsoft.com/office/officeart/2005/8/layout/hList7"/>
    <dgm:cxn modelId="{19ABC636-7E23-483D-9A93-9DF14ADE0AD8}" srcId="{AB83CA94-6AC1-4292-B754-958C29FDA0A6}" destId="{251DF93C-7236-49E3-A5A6-1A3CC66A51F0}" srcOrd="1" destOrd="0" parTransId="{B03E21ED-41F1-4E58-8006-DDCD453CA751}" sibTransId="{9F2D04E8-DA18-4F77-860C-BD5F79DDEE87}"/>
    <dgm:cxn modelId="{B10A03C3-F1B1-4D37-90ED-030FF28DC5DA}" type="presOf" srcId="{4B531699-6F0E-4806-BF58-B707FCBC0FC1}" destId="{EA50212C-2CAD-4734-9D2F-A70A2F7EE754}" srcOrd="1" destOrd="0" presId="urn:microsoft.com/office/officeart/2005/8/layout/hList7"/>
    <dgm:cxn modelId="{7E4E74B4-990B-45F0-9ED7-82F6EA314146}" srcId="{AB83CA94-6AC1-4292-B754-958C29FDA0A6}" destId="{C8E0CF89-0A46-42B4-93FD-C451D4C198DC}" srcOrd="0" destOrd="0" parTransId="{7E0E216D-8AF4-4C3E-BCEB-C14DDC1F4762}" sibTransId="{1B33AA4A-F4E4-45E4-975D-8565E9718867}"/>
    <dgm:cxn modelId="{F2BFFD4C-3A79-471D-AC1F-4CA4F41959E0}" type="presOf" srcId="{251DF93C-7236-49E3-A5A6-1A3CC66A51F0}" destId="{300C4175-D98B-451E-9148-84FBD9E1AF1E}" srcOrd="0" destOrd="0" presId="urn:microsoft.com/office/officeart/2005/8/layout/hList7"/>
    <dgm:cxn modelId="{8FB95A39-FB96-4703-8348-26F8B31C01B4}" type="presOf" srcId="{4B531699-6F0E-4806-BF58-B707FCBC0FC1}" destId="{3FD57A73-A3EC-4492-9EF1-47FEAB5D3277}" srcOrd="0" destOrd="0" presId="urn:microsoft.com/office/officeart/2005/8/layout/hList7"/>
    <dgm:cxn modelId="{4AEC2A6E-7D84-4430-9591-D4F342F22B9E}" type="presOf" srcId="{C8E0CF89-0A46-42B4-93FD-C451D4C198DC}" destId="{77E1AE68-C4E8-4F0A-B8C0-CCBFFC8D9307}" srcOrd="0" destOrd="0" presId="urn:microsoft.com/office/officeart/2005/8/layout/hList7"/>
    <dgm:cxn modelId="{2137FB6E-D8C7-4FB0-B8BF-EBF216FF2176}" type="presOf" srcId="{AB83CA94-6AC1-4292-B754-958C29FDA0A6}" destId="{2AA90EC1-83EC-4AF9-8C80-A3BDA7A72C30}" srcOrd="0" destOrd="0" presId="urn:microsoft.com/office/officeart/2005/8/layout/hList7"/>
    <dgm:cxn modelId="{EC76EB0E-D041-47A9-B24D-AA470ED269D4}" type="presParOf" srcId="{2AA90EC1-83EC-4AF9-8C80-A3BDA7A72C30}" destId="{437C677B-0E13-46EE-8703-BA8AADF09CC3}" srcOrd="0" destOrd="0" presId="urn:microsoft.com/office/officeart/2005/8/layout/hList7"/>
    <dgm:cxn modelId="{E442DF8B-B9B4-476B-88FC-D1440DB33A2A}" type="presParOf" srcId="{2AA90EC1-83EC-4AF9-8C80-A3BDA7A72C30}" destId="{4D715445-BB2B-475D-A44B-9AE68D75CDF7}" srcOrd="1" destOrd="0" presId="urn:microsoft.com/office/officeart/2005/8/layout/hList7"/>
    <dgm:cxn modelId="{0C32DA70-0655-4803-B57A-3D039E227587}" type="presParOf" srcId="{4D715445-BB2B-475D-A44B-9AE68D75CDF7}" destId="{A362815D-A9EF-4219-A88F-BC6A61205388}" srcOrd="0" destOrd="0" presId="urn:microsoft.com/office/officeart/2005/8/layout/hList7"/>
    <dgm:cxn modelId="{2ED315C3-D3FD-48B3-BCEB-1676EE35E65F}" type="presParOf" srcId="{A362815D-A9EF-4219-A88F-BC6A61205388}" destId="{77E1AE68-C4E8-4F0A-B8C0-CCBFFC8D9307}" srcOrd="0" destOrd="0" presId="urn:microsoft.com/office/officeart/2005/8/layout/hList7"/>
    <dgm:cxn modelId="{4305554A-FEE5-4617-88C3-C218A0558A4F}" type="presParOf" srcId="{A362815D-A9EF-4219-A88F-BC6A61205388}" destId="{814AEE3F-7130-44E3-A51C-0C857DC3CE8A}" srcOrd="1" destOrd="0" presId="urn:microsoft.com/office/officeart/2005/8/layout/hList7"/>
    <dgm:cxn modelId="{13EF3FBE-5513-4D1A-9537-63D60411F470}" type="presParOf" srcId="{A362815D-A9EF-4219-A88F-BC6A61205388}" destId="{177C0638-0DC3-465E-A746-AA5821ADC170}" srcOrd="2" destOrd="0" presId="urn:microsoft.com/office/officeart/2005/8/layout/hList7"/>
    <dgm:cxn modelId="{FB6B74CC-973B-4D99-91F2-A680A89A4273}" type="presParOf" srcId="{A362815D-A9EF-4219-A88F-BC6A61205388}" destId="{AD0CB26A-456C-4782-A5B9-B14BFD726210}" srcOrd="3" destOrd="0" presId="urn:microsoft.com/office/officeart/2005/8/layout/hList7"/>
    <dgm:cxn modelId="{19C7A6BA-98C8-41D8-AF12-2A0028748E47}" type="presParOf" srcId="{4D715445-BB2B-475D-A44B-9AE68D75CDF7}" destId="{6CF1587C-49AC-487F-9FC4-44155549B96A}" srcOrd="1" destOrd="0" presId="urn:microsoft.com/office/officeart/2005/8/layout/hList7"/>
    <dgm:cxn modelId="{DD525059-C4EF-4AA2-9315-7C0A81E96204}" type="presParOf" srcId="{4D715445-BB2B-475D-A44B-9AE68D75CDF7}" destId="{C7A9012C-D199-4576-BC32-66E6D68197A0}" srcOrd="2" destOrd="0" presId="urn:microsoft.com/office/officeart/2005/8/layout/hList7"/>
    <dgm:cxn modelId="{BB09605E-03F4-4EA3-87A3-BF8F5B14F66E}" type="presParOf" srcId="{C7A9012C-D199-4576-BC32-66E6D68197A0}" destId="{300C4175-D98B-451E-9148-84FBD9E1AF1E}" srcOrd="0" destOrd="0" presId="urn:microsoft.com/office/officeart/2005/8/layout/hList7"/>
    <dgm:cxn modelId="{187C978A-8283-4B60-A24C-537AB9C1EA26}" type="presParOf" srcId="{C7A9012C-D199-4576-BC32-66E6D68197A0}" destId="{D1A61BEB-9251-4F0D-A9A4-35B52D6CA5D4}" srcOrd="1" destOrd="0" presId="urn:microsoft.com/office/officeart/2005/8/layout/hList7"/>
    <dgm:cxn modelId="{5D889457-414F-495B-B618-9022A73C2920}" type="presParOf" srcId="{C7A9012C-D199-4576-BC32-66E6D68197A0}" destId="{B34E5097-EFA5-4D59-ACA2-4666B6A92BD9}" srcOrd="2" destOrd="0" presId="urn:microsoft.com/office/officeart/2005/8/layout/hList7"/>
    <dgm:cxn modelId="{0DEA2990-DF2E-4E35-8882-264C21D274FC}" type="presParOf" srcId="{C7A9012C-D199-4576-BC32-66E6D68197A0}" destId="{AA5F3ADC-9F48-4D80-9995-31D94646DEC6}" srcOrd="3" destOrd="0" presId="urn:microsoft.com/office/officeart/2005/8/layout/hList7"/>
    <dgm:cxn modelId="{DB5B2A1D-3420-4E01-B49B-4A1E96C3A36F}" type="presParOf" srcId="{4D715445-BB2B-475D-A44B-9AE68D75CDF7}" destId="{06841A23-6199-45A8-9D3B-43EC340FC9B1}" srcOrd="3" destOrd="0" presId="urn:microsoft.com/office/officeart/2005/8/layout/hList7"/>
    <dgm:cxn modelId="{0CB5323B-C76D-4608-816D-E3A19A27A106}" type="presParOf" srcId="{4D715445-BB2B-475D-A44B-9AE68D75CDF7}" destId="{62119B5F-DFA3-40D1-BA26-F439D1CA59DD}" srcOrd="4" destOrd="0" presId="urn:microsoft.com/office/officeart/2005/8/layout/hList7"/>
    <dgm:cxn modelId="{017AAAEB-B0AA-472B-BD8E-A1C90C7825F3}" type="presParOf" srcId="{62119B5F-DFA3-40D1-BA26-F439D1CA59DD}" destId="{3FD57A73-A3EC-4492-9EF1-47FEAB5D3277}" srcOrd="0" destOrd="0" presId="urn:microsoft.com/office/officeart/2005/8/layout/hList7"/>
    <dgm:cxn modelId="{8CD4CCFE-8299-48CC-87C7-6777C324AEC4}" type="presParOf" srcId="{62119B5F-DFA3-40D1-BA26-F439D1CA59DD}" destId="{EA50212C-2CAD-4734-9D2F-A70A2F7EE754}" srcOrd="1" destOrd="0" presId="urn:microsoft.com/office/officeart/2005/8/layout/hList7"/>
    <dgm:cxn modelId="{97312476-9327-4EE3-8326-8337DCC5C06C}" type="presParOf" srcId="{62119B5F-DFA3-40D1-BA26-F439D1CA59DD}" destId="{59F4CE28-17C3-4C1F-BDE2-3D53AA8E1E42}" srcOrd="2" destOrd="0" presId="urn:microsoft.com/office/officeart/2005/8/layout/hList7"/>
    <dgm:cxn modelId="{1FE482B9-0795-4914-AB79-2386A29F0292}" type="presParOf" srcId="{62119B5F-DFA3-40D1-BA26-F439D1CA59DD}" destId="{9585578F-242A-4B84-B5DD-BBC2CDEB3EE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E1AE68-C4E8-4F0A-B8C0-CCBFFC8D9307}">
      <dsp:nvSpPr>
        <dsp:cNvPr id="0" name=""/>
        <dsp:cNvSpPr/>
      </dsp:nvSpPr>
      <dsp:spPr>
        <a:xfrm>
          <a:off x="1844" y="0"/>
          <a:ext cx="2869701" cy="5301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0" kern="1200" noProof="0" dirty="0" smtClean="0">
              <a:latin typeface="Calibri" pitchFamily="34" charset="0"/>
              <a:cs typeface="Calibri" pitchFamily="34" charset="0"/>
            </a:rPr>
            <a:t>Як </a:t>
          </a:r>
          <a:r>
            <a:rPr lang="uk-UA" sz="2800" b="1" i="0" kern="1200" noProof="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вставити</a:t>
          </a:r>
          <a:r>
            <a:rPr lang="uk-UA" sz="2800" b="1" i="0" kern="1200" noProof="0" dirty="0" smtClean="0">
              <a:latin typeface="Calibri" pitchFamily="34" charset="0"/>
              <a:cs typeface="Calibri" pitchFamily="34" charset="0"/>
            </a:rPr>
            <a:t> </a:t>
          </a:r>
          <a:r>
            <a:rPr lang="uk-UA" sz="3200" b="1" i="0" kern="1200" noProof="0" dirty="0" smtClean="0">
              <a:solidFill>
                <a:srgbClr val="003300"/>
              </a:solidFill>
              <a:latin typeface="Calibri" pitchFamily="34" charset="0"/>
              <a:cs typeface="Calibri" pitchFamily="34" charset="0"/>
            </a:rPr>
            <a:t>графічний</a:t>
          </a:r>
          <a:r>
            <a:rPr lang="uk-UA" sz="2800" b="1" i="0" kern="1200" noProof="0" dirty="0" smtClean="0">
              <a:latin typeface="Calibri" pitchFamily="34" charset="0"/>
              <a:cs typeface="Calibri" pitchFamily="34" charset="0"/>
            </a:rPr>
            <a:t> </a:t>
          </a:r>
          <a:r>
            <a:rPr lang="uk-UA" sz="3200" b="1" i="0" kern="1200" noProof="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об’єкт</a:t>
          </a:r>
          <a:r>
            <a:rPr lang="uk-UA" sz="2800" b="1" i="0" kern="1200" noProof="0" dirty="0" smtClean="0">
              <a:latin typeface="Calibri" pitchFamily="34" charset="0"/>
              <a:cs typeface="Calibri" pitchFamily="34" charset="0"/>
            </a:rPr>
            <a:t> у документ</a:t>
          </a:r>
          <a:endParaRPr lang="uk-UA" sz="2800" b="1" i="0" kern="1200" noProof="0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1844" y="2120483"/>
        <a:ext cx="2869701" cy="2120483"/>
      </dsp:txXfrm>
    </dsp:sp>
    <dsp:sp modelId="{AD0CB26A-456C-4782-A5B9-B14BFD726210}">
      <dsp:nvSpPr>
        <dsp:cNvPr id="0" name=""/>
        <dsp:cNvSpPr/>
      </dsp:nvSpPr>
      <dsp:spPr>
        <a:xfrm rot="19347122">
          <a:off x="554044" y="318072"/>
          <a:ext cx="1765302" cy="176530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0C4175-D98B-451E-9148-84FBD9E1AF1E}">
      <dsp:nvSpPr>
        <dsp:cNvPr id="0" name=""/>
        <dsp:cNvSpPr/>
      </dsp:nvSpPr>
      <dsp:spPr>
        <a:xfrm>
          <a:off x="2957637" y="0"/>
          <a:ext cx="2869701" cy="5301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0" kern="1200" noProof="0" dirty="0" smtClean="0">
              <a:latin typeface="Calibri" pitchFamily="34" charset="0"/>
              <a:cs typeface="Calibri" pitchFamily="34" charset="0"/>
            </a:rPr>
            <a:t>Чи можна змінювати </a:t>
          </a:r>
          <a:r>
            <a:rPr lang="uk-UA" sz="3000" b="1" i="0" kern="1200" noProof="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форматування</a:t>
          </a:r>
          <a:r>
            <a:rPr lang="uk-UA" sz="2800" b="1" i="0" kern="1200" noProof="0" dirty="0" smtClean="0">
              <a:latin typeface="Calibri" pitchFamily="34" charset="0"/>
              <a:cs typeface="Calibri" pitchFamily="34" charset="0"/>
            </a:rPr>
            <a:t> графічних об’єктів</a:t>
          </a:r>
          <a:endParaRPr lang="uk-UA" sz="2800" b="1" i="0" kern="1200" noProof="0" dirty="0" smtClean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sp:txBody>
      <dsp:txXfrm>
        <a:off x="2957637" y="2120483"/>
        <a:ext cx="2869701" cy="2120483"/>
      </dsp:txXfrm>
    </dsp:sp>
    <dsp:sp modelId="{AA5F3ADC-9F48-4D80-9995-31D94646DEC6}">
      <dsp:nvSpPr>
        <dsp:cNvPr id="0" name=""/>
        <dsp:cNvSpPr/>
      </dsp:nvSpPr>
      <dsp:spPr>
        <a:xfrm rot="20507348">
          <a:off x="3509836" y="318072"/>
          <a:ext cx="1765302" cy="176530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D57A73-A3EC-4492-9EF1-47FEAB5D3277}">
      <dsp:nvSpPr>
        <dsp:cNvPr id="0" name=""/>
        <dsp:cNvSpPr/>
      </dsp:nvSpPr>
      <dsp:spPr>
        <a:xfrm>
          <a:off x="5913429" y="0"/>
          <a:ext cx="2869701" cy="5301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0" kern="1200" noProof="0" dirty="0" smtClean="0">
              <a:latin typeface="Calibri" pitchFamily="34" charset="0"/>
              <a:cs typeface="Calibri" pitchFamily="34" charset="0"/>
            </a:rPr>
            <a:t>Як засобами </a:t>
          </a:r>
          <a:r>
            <a:rPr lang="en-US" sz="2800" b="1" i="0" kern="1200" noProof="0" dirty="0" smtClean="0">
              <a:latin typeface="Calibri" pitchFamily="34" charset="0"/>
              <a:cs typeface="Calibri" pitchFamily="34" charset="0"/>
            </a:rPr>
            <a:t>MS Word </a:t>
          </a:r>
          <a:r>
            <a:rPr lang="uk-UA" sz="2800" b="1" i="0" kern="1200" noProof="0" dirty="0" smtClean="0">
              <a:solidFill>
                <a:srgbClr val="003300"/>
              </a:solidFill>
              <a:latin typeface="Calibri" pitchFamily="34" charset="0"/>
              <a:cs typeface="Calibri" pitchFamily="34" charset="0"/>
            </a:rPr>
            <a:t>створити</a:t>
          </a:r>
          <a:r>
            <a:rPr lang="uk-UA" sz="2800" b="1" i="0" kern="1200" noProof="0" dirty="0" smtClean="0">
              <a:latin typeface="Calibri" pitchFamily="34" charset="0"/>
              <a:cs typeface="Calibri" pitchFamily="34" charset="0"/>
            </a:rPr>
            <a:t> </a:t>
          </a:r>
          <a:r>
            <a:rPr lang="uk-UA" sz="3200" b="1" i="0" kern="1200" noProof="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організаційну діаграму</a:t>
          </a:r>
          <a:endParaRPr lang="uk-UA" sz="2000" kern="1200" noProof="0" dirty="0">
            <a:solidFill>
              <a:srgbClr val="FF0000"/>
            </a:solidFill>
          </a:endParaRPr>
        </a:p>
      </dsp:txBody>
      <dsp:txXfrm>
        <a:off x="5913429" y="2120483"/>
        <a:ext cx="2869701" cy="2120483"/>
      </dsp:txXfrm>
    </dsp:sp>
    <dsp:sp modelId="{9585578F-242A-4B84-B5DD-BBC2CDEB3EEC}">
      <dsp:nvSpPr>
        <dsp:cNvPr id="0" name=""/>
        <dsp:cNvSpPr/>
      </dsp:nvSpPr>
      <dsp:spPr>
        <a:xfrm>
          <a:off x="6465629" y="318072"/>
          <a:ext cx="1765302" cy="176530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7C677B-0E13-46EE-8703-BA8AADF09CC3}">
      <dsp:nvSpPr>
        <dsp:cNvPr id="0" name=""/>
        <dsp:cNvSpPr/>
      </dsp:nvSpPr>
      <dsp:spPr>
        <a:xfrm>
          <a:off x="325778" y="4382953"/>
          <a:ext cx="8082177" cy="795181"/>
        </a:xfrm>
        <a:prstGeom prst="leftRight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6350" stA="50000" endA="300" endPos="55000" dir="5400000" sy="-100000" algn="bl" rotWithShape="0"/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ibl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C93FE9D-78C3-4330-B82A-DDA8F45EE0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9457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93FE9D-78C3-4330-B82A-DDA8F45EE015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832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93FE9D-78C3-4330-B82A-DDA8F45EE015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879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93FE9D-78C3-4330-B82A-DDA8F45EE015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879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93FE9D-78C3-4330-B82A-DDA8F45EE015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879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93FE9D-78C3-4330-B82A-DDA8F45EE015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879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93FE9D-78C3-4330-B82A-DDA8F45EE015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930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21 h 154"/>
                  <a:gd name="T2" fmla="*/ 13 w 144"/>
                  <a:gd name="T3" fmla="*/ 31 h 154"/>
                  <a:gd name="T4" fmla="*/ 26 w 144"/>
                  <a:gd name="T5" fmla="*/ 24 h 154"/>
                  <a:gd name="T6" fmla="*/ 14 w 144"/>
                  <a:gd name="T7" fmla="*/ 11 h 154"/>
                  <a:gd name="T8" fmla="*/ 23 w 144"/>
                  <a:gd name="T9" fmla="*/ 7 h 154"/>
                  <a:gd name="T10" fmla="*/ 26 w 144"/>
                  <a:gd name="T11" fmla="*/ 11 h 154"/>
                  <a:gd name="T12" fmla="*/ 32 w 144"/>
                  <a:gd name="T13" fmla="*/ 9 h 154"/>
                  <a:gd name="T14" fmla="*/ 22 w 144"/>
                  <a:gd name="T15" fmla="*/ 0 h 154"/>
                  <a:gd name="T16" fmla="*/ 8 w 144"/>
                  <a:gd name="T17" fmla="*/ 7 h 154"/>
                  <a:gd name="T18" fmla="*/ 20 w 144"/>
                  <a:gd name="T19" fmla="*/ 22 h 154"/>
                  <a:gd name="T20" fmla="*/ 6 w 144"/>
                  <a:gd name="T21" fmla="*/ 20 h 154"/>
                  <a:gd name="T22" fmla="*/ 0 w 144"/>
                  <a:gd name="T23" fmla="*/ 21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</p:grpSp>
      </p:grpSp>
      <p:sp>
        <p:nvSpPr>
          <p:cNvPr id="7321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7322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F521D076-AE40-4917-B927-0633C3DAC1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82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285F6-0C96-4668-B6D9-6E8381F57B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31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C3DEA-006A-4740-9F74-D1C4146277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82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3C327-EB66-4BFC-8C5B-13497FF7E7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56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A631F-1C2F-42EA-947E-C6D6994F8A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98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8DF05-A441-4B9F-B086-06F4A86DE8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6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520F5-94C1-46FE-9A6D-734AF3C2EC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9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E3EA3-E88F-4CED-82AE-DD6A270E28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8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8E1ED-1B47-4DDA-A547-EE4D0B3350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99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DE19A-6560-4D71-9FE8-B105DD8A6A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18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8AED4-4C30-473B-9BA0-7C8CE1C028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84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169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0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1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2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3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4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5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6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7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8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9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80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81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3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09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5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5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5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5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5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6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6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6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6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6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6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6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21 h 154"/>
                  <a:gd name="T2" fmla="*/ 13 w 144"/>
                  <a:gd name="T3" fmla="*/ 31 h 154"/>
                  <a:gd name="T4" fmla="*/ 26 w 144"/>
                  <a:gd name="T5" fmla="*/ 24 h 154"/>
                  <a:gd name="T6" fmla="*/ 14 w 144"/>
                  <a:gd name="T7" fmla="*/ 11 h 154"/>
                  <a:gd name="T8" fmla="*/ 23 w 144"/>
                  <a:gd name="T9" fmla="*/ 7 h 154"/>
                  <a:gd name="T10" fmla="*/ 26 w 144"/>
                  <a:gd name="T11" fmla="*/ 11 h 154"/>
                  <a:gd name="T12" fmla="*/ 32 w 144"/>
                  <a:gd name="T13" fmla="*/ 9 h 154"/>
                  <a:gd name="T14" fmla="*/ 22 w 144"/>
                  <a:gd name="T15" fmla="*/ 0 h 154"/>
                  <a:gd name="T16" fmla="*/ 8 w 144"/>
                  <a:gd name="T17" fmla="*/ 7 h 154"/>
                  <a:gd name="T18" fmla="*/ 20 w 144"/>
                  <a:gd name="T19" fmla="*/ 22 h 154"/>
                  <a:gd name="T20" fmla="*/ 6 w 144"/>
                  <a:gd name="T21" fmla="*/ 20 h 154"/>
                  <a:gd name="T22" fmla="*/ 0 w 144"/>
                  <a:gd name="T23" fmla="*/ 21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6295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296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</p:grpSp>
      </p:grpSp>
      <p:sp>
        <p:nvSpPr>
          <p:cNvPr id="6297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98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99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00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fld id="{33196A33-25CF-4793-804C-A2C358ED7C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301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7.png"/><Relationship Id="rId9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28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8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28.pn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2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548680"/>
            <a:ext cx="6321896" cy="2019221"/>
          </a:xfrm>
          <a:prstGeom prst="snip2DiagRect">
            <a:avLst/>
          </a:prstGeom>
          <a:solidFill>
            <a:schemeClr val="bg1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3600000"/>
            </a:lightRig>
          </a:scene3d>
          <a:sp3d>
            <a:bevelT prst="relaxedInset"/>
          </a:sp3d>
        </p:spPr>
        <p:txBody>
          <a:bodyPr>
            <a:normAutofit fontScale="90000"/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uk-UA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Verdana" pitchFamily="34" charset="0"/>
              </a:rPr>
              <a:t>Текстовий процесор</a:t>
            </a:r>
            <a:endParaRPr lang="uk-UA" b="1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028" name="Picture 4" descr="Drawing Document clip art - vector clip art online, royalty free &amp; public doma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2977">
            <a:off x="6488473" y="2077511"/>
            <a:ext cx="1466668" cy="1836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84984"/>
            <a:ext cx="439248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http://t3.gstatic.com/images?q=tbn:ANd9GcQf6URH0xG2zItsctfM8MyN0sKkL45LCMVJuMc7zFhR3uLzS5fUBYIq9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5" y="5229200"/>
            <a:ext cx="1057275" cy="105727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t1.gstatic.com/images?q=tbn:ANd9GcQhhGhcnlk8fAj2HLRZG11_GHuvyhFVrvnRAWYpuRTXKn39TNLRVj5rU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249846"/>
            <a:ext cx="1000125" cy="1038225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t2.gstatic.com/images?q=tbn:ANd9GcSaNPOokUrcET0mzx0AsoQdn7YWv2FnSmFesAHHofn8wl1PZsu4rjOsyNXv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789" y="5197230"/>
            <a:ext cx="1428750" cy="107632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t2.gstatic.com/images?q=tbn:ANd9GcThXs2I3SK4mwoOYGKbRmCzkvjwx503kD4AfNOV9h2t1UthDf47z1nG-j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792" y="5230795"/>
            <a:ext cx="1057275" cy="105727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789" y="204002"/>
            <a:ext cx="762000" cy="809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198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4165"/>
            <a:ext cx="7964686" cy="6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>
                <a:solidFill>
                  <a:srgbClr val="0000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«Зіпсована записка» </a:t>
            </a:r>
          </a:p>
        </p:txBody>
      </p:sp>
      <p:sp>
        <p:nvSpPr>
          <p:cNvPr id="3" name="Загнутый угол 2"/>
          <p:cNvSpPr/>
          <p:nvPr/>
        </p:nvSpPr>
        <p:spPr>
          <a:xfrm>
            <a:off x="1043608" y="2564904"/>
            <a:ext cx="6912768" cy="1873270"/>
          </a:xfrm>
          <a:prstGeom prst="foldedCorner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latin typeface="Calibri" pitchFamily="34" charset="0"/>
                <a:cs typeface="Calibri" pitchFamily="34" charset="0"/>
              </a:rPr>
              <a:t>Форматування текстового документа полягає у </a:t>
            </a:r>
            <a:r>
              <a:rPr lang="uk-UA" sz="3200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встановленні </a:t>
            </a:r>
            <a:r>
              <a:rPr lang="uk-UA" sz="32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абзаців, оформленні шрифтів</a:t>
            </a:r>
            <a:r>
              <a:rPr lang="uk-UA" sz="3200" b="1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3200" b="1" i="1" dirty="0" smtClean="0">
                <a:latin typeface="Calibri" pitchFamily="34" charset="0"/>
                <a:cs typeface="Calibri" pitchFamily="34" charset="0"/>
              </a:rPr>
              <a:t>тощо.</a:t>
            </a:r>
            <a:endParaRPr lang="uk-UA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403648" y="1588150"/>
            <a:ext cx="6408712" cy="550962"/>
          </a:xfrm>
          <a:prstGeom prst="snip2Diag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ibl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Вставте пропущені </a:t>
            </a:r>
            <a:r>
              <a:rPr lang="uk-UA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слова</a:t>
            </a:r>
            <a:endParaRPr lang="uk-UA" sz="2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56953" y="2582562"/>
            <a:ext cx="952152" cy="1405533"/>
          </a:xfrm>
          <a:prstGeom prst="clou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73" y="4940769"/>
            <a:ext cx="6967367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004" y="960735"/>
            <a:ext cx="762000" cy="809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52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4165"/>
            <a:ext cx="7964686" cy="6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>
                <a:solidFill>
                  <a:srgbClr val="0000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«Зіпсована записка» </a:t>
            </a:r>
          </a:p>
        </p:txBody>
      </p:sp>
      <p:sp>
        <p:nvSpPr>
          <p:cNvPr id="3" name="Загнутый угол 2"/>
          <p:cNvSpPr/>
          <p:nvPr/>
        </p:nvSpPr>
        <p:spPr>
          <a:xfrm>
            <a:off x="1043608" y="2563589"/>
            <a:ext cx="6912768" cy="1285577"/>
          </a:xfrm>
          <a:prstGeom prst="foldedCorner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latin typeface="Calibri" pitchFamily="34" charset="0"/>
                <a:cs typeface="Calibri" pitchFamily="34" charset="0"/>
              </a:rPr>
              <a:t>Рядок стану може містити такі відомості: </a:t>
            </a:r>
            <a:r>
              <a:rPr lang="uk-UA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... </a:t>
            </a:r>
            <a:r>
              <a:rPr lang="uk-UA" sz="3200" b="1" i="1" dirty="0" smtClean="0">
                <a:latin typeface="Calibri" pitchFamily="34" charset="0"/>
                <a:cs typeface="Calibri" pitchFamily="34" charset="0"/>
              </a:rPr>
              <a:t>.</a:t>
            </a:r>
            <a:endParaRPr lang="uk-UA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403648" y="1588150"/>
            <a:ext cx="6408712" cy="550962"/>
          </a:xfrm>
          <a:prstGeom prst="snip2Diag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ibl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Вставте пропущені </a:t>
            </a:r>
            <a:r>
              <a:rPr lang="uk-UA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слова</a:t>
            </a:r>
            <a:endParaRPr lang="uk-UA" sz="2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56953" y="2582562"/>
            <a:ext cx="952152" cy="1405533"/>
          </a:xfrm>
          <a:prstGeom prst="clou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Picture 2" descr="http://cs409431.vk.me/v409431294/b45/u6SD4qQ512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961" y="4149080"/>
            <a:ext cx="3078485" cy="246524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cs617431.vk.me/v617431956/198d8/_XRLWDNVc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66" y="2780928"/>
            <a:ext cx="980728" cy="122844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647" y="908720"/>
            <a:ext cx="762000" cy="809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76853" y="4608119"/>
            <a:ext cx="4177672" cy="2000548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Варіанти:</a:t>
            </a:r>
          </a:p>
          <a:p>
            <a:pPr marL="342900" indent="-342900">
              <a:buClr>
                <a:srgbClr val="000099"/>
              </a:buClr>
              <a:buFont typeface="Wingdings" pitchFamily="2" charset="2"/>
              <a:buChar char="q"/>
            </a:pPr>
            <a:r>
              <a:rPr lang="uk-UA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кількість документів;</a:t>
            </a:r>
          </a:p>
          <a:p>
            <a:pPr marL="342900" indent="-342900">
              <a:buClr>
                <a:srgbClr val="000099"/>
              </a:buClr>
              <a:buFont typeface="Wingdings" pitchFamily="2" charset="2"/>
              <a:buChar char="q"/>
            </a:pPr>
            <a:r>
              <a:rPr lang="uk-UA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поточна дата;</a:t>
            </a:r>
          </a:p>
          <a:p>
            <a:pPr marL="342900" indent="-342900">
              <a:buClr>
                <a:srgbClr val="000099"/>
              </a:buClr>
              <a:buFont typeface="Wingdings" pitchFamily="2" charset="2"/>
              <a:buChar char="q"/>
            </a:pPr>
            <a:r>
              <a:rPr lang="uk-UA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номер поточної сторінки;</a:t>
            </a:r>
          </a:p>
          <a:p>
            <a:pPr marL="342900" indent="-342900">
              <a:buClr>
                <a:srgbClr val="000099"/>
              </a:buClr>
              <a:buFont typeface="Wingdings" pitchFamily="2" charset="2"/>
              <a:buChar char="q"/>
            </a:pPr>
            <a:r>
              <a:rPr lang="uk-UA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кількість помилок в тексті;</a:t>
            </a:r>
          </a:p>
          <a:p>
            <a:pPr marL="342900" indent="-342900">
              <a:buClr>
                <a:srgbClr val="000099"/>
              </a:buClr>
              <a:buFont typeface="Wingdings" pitchFamily="2" charset="2"/>
              <a:buChar char="q"/>
            </a:pPr>
            <a:r>
              <a:rPr lang="uk-UA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кількість сторінок</a:t>
            </a:r>
          </a:p>
        </p:txBody>
      </p:sp>
    </p:spTree>
    <p:extLst>
      <p:ext uri="{BB962C8B-B14F-4D97-AF65-F5344CB8AC3E}">
        <p14:creationId xmlns:p14="http://schemas.microsoft.com/office/powerpoint/2010/main" val="190611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4165"/>
            <a:ext cx="7964686" cy="6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>
                <a:solidFill>
                  <a:srgbClr val="0000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«Зіпсована записка» </a:t>
            </a:r>
          </a:p>
        </p:txBody>
      </p:sp>
      <p:sp>
        <p:nvSpPr>
          <p:cNvPr id="3" name="Загнутый угол 2"/>
          <p:cNvSpPr/>
          <p:nvPr/>
        </p:nvSpPr>
        <p:spPr>
          <a:xfrm>
            <a:off x="1043608" y="2563589"/>
            <a:ext cx="6912768" cy="2460962"/>
          </a:xfrm>
          <a:prstGeom prst="foldedCorner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latin typeface="Calibri" pitchFamily="34" charset="0"/>
                <a:cs typeface="Calibri" pitchFamily="34" charset="0"/>
              </a:rPr>
              <a:t>Рядок стану може містити такі відомості: </a:t>
            </a:r>
            <a:r>
              <a:rPr lang="uk-UA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3200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номер </a:t>
            </a:r>
            <a:r>
              <a:rPr lang="uk-UA" sz="32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поточної сторінки, кількість сторінок у </a:t>
            </a:r>
            <a:r>
              <a:rPr lang="uk-UA" sz="3200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документі</a:t>
            </a:r>
            <a:r>
              <a:rPr lang="uk-UA" sz="3200" b="1" i="1" dirty="0" smtClean="0">
                <a:latin typeface="Calibri" pitchFamily="34" charset="0"/>
                <a:cs typeface="Calibri" pitchFamily="34" charset="0"/>
              </a:rPr>
              <a:t>.</a:t>
            </a:r>
            <a:endParaRPr lang="uk-UA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403648" y="1588150"/>
            <a:ext cx="6408712" cy="550962"/>
          </a:xfrm>
          <a:prstGeom prst="snip2Diag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ibl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Вставте пропущені </a:t>
            </a:r>
            <a:r>
              <a:rPr lang="uk-UA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слова</a:t>
            </a:r>
            <a:endParaRPr lang="uk-UA" sz="2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56953" y="2582562"/>
            <a:ext cx="952152" cy="1405533"/>
          </a:xfrm>
          <a:prstGeom prst="clou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912" y="5656644"/>
            <a:ext cx="6786177" cy="504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004" y="980728"/>
            <a:ext cx="762000" cy="809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94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4165"/>
            <a:ext cx="7964686" cy="6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>
                <a:solidFill>
                  <a:srgbClr val="0000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«Зіпсована записка» </a:t>
            </a:r>
          </a:p>
        </p:txBody>
      </p:sp>
      <p:sp>
        <p:nvSpPr>
          <p:cNvPr id="3" name="Загнутый угол 2"/>
          <p:cNvSpPr/>
          <p:nvPr/>
        </p:nvSpPr>
        <p:spPr>
          <a:xfrm>
            <a:off x="1043608" y="2563589"/>
            <a:ext cx="6912768" cy="1285577"/>
          </a:xfrm>
          <a:prstGeom prst="foldedCorner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latin typeface="Calibri" pitchFamily="34" charset="0"/>
                <a:cs typeface="Calibri" pitchFamily="34" charset="0"/>
              </a:rPr>
              <a:t>Макетування текстового документа полягає в </a:t>
            </a:r>
            <a:r>
              <a:rPr lang="uk-UA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...</a:t>
            </a:r>
            <a:r>
              <a:rPr lang="uk-UA" sz="3200" b="1" dirty="0" smtClean="0">
                <a:latin typeface="Calibri" pitchFamily="34" charset="0"/>
                <a:cs typeface="Calibri" pitchFamily="34" charset="0"/>
              </a:rPr>
              <a:t>.</a:t>
            </a:r>
            <a:endParaRPr lang="uk-UA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403648" y="1588150"/>
            <a:ext cx="6408712" cy="550962"/>
          </a:xfrm>
          <a:prstGeom prst="snip2Diag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ibl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Вставте пропущені </a:t>
            </a:r>
            <a:r>
              <a:rPr lang="uk-UA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слова</a:t>
            </a:r>
            <a:endParaRPr lang="uk-UA" sz="2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56953" y="2582562"/>
            <a:ext cx="952152" cy="1405533"/>
          </a:xfrm>
          <a:prstGeom prst="clou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Picture 2" descr="http://cs409431.vk.me/v409431294/b45/u6SD4qQ512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961" y="4149080"/>
            <a:ext cx="3078485" cy="246524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cs617431.vk.me/v617431956/198d8/_XRLWDNVc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66" y="2780928"/>
            <a:ext cx="980728" cy="122844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295" y="908720"/>
            <a:ext cx="762000" cy="809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76853" y="4608119"/>
            <a:ext cx="4177672" cy="2000548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Варіанти:</a:t>
            </a:r>
          </a:p>
          <a:p>
            <a:pPr marL="342900" indent="-342900">
              <a:buClr>
                <a:srgbClr val="000099"/>
              </a:buClr>
              <a:buFont typeface="Wingdings" pitchFamily="2" charset="2"/>
              <a:buChar char="q"/>
            </a:pPr>
            <a:r>
              <a:rPr lang="uk-UA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збереження на диску;</a:t>
            </a:r>
          </a:p>
          <a:p>
            <a:pPr marL="342900" indent="-342900">
              <a:buClr>
                <a:srgbClr val="000099"/>
              </a:buClr>
              <a:buFont typeface="Wingdings" pitchFamily="2" charset="2"/>
              <a:buChar char="q"/>
            </a:pPr>
            <a:r>
              <a:rPr lang="uk-UA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оформлення заголовків;</a:t>
            </a:r>
          </a:p>
          <a:p>
            <a:pPr marL="342900" indent="-342900">
              <a:buClr>
                <a:srgbClr val="000099"/>
              </a:buClr>
              <a:buFont typeface="Wingdings" pitchFamily="2" charset="2"/>
              <a:buChar char="q"/>
            </a:pPr>
            <a:r>
              <a:rPr lang="uk-UA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нумерація сторінок;</a:t>
            </a:r>
          </a:p>
          <a:p>
            <a:pPr marL="342900" indent="-342900">
              <a:buClr>
                <a:srgbClr val="000099"/>
              </a:buClr>
              <a:buFont typeface="Wingdings" pitchFamily="2" charset="2"/>
              <a:buChar char="q"/>
            </a:pPr>
            <a:r>
              <a:rPr lang="uk-UA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створення змісту;</a:t>
            </a:r>
          </a:p>
          <a:p>
            <a:pPr marL="342900" indent="-342900">
              <a:buClr>
                <a:srgbClr val="000099"/>
              </a:buClr>
              <a:buFont typeface="Wingdings" pitchFamily="2" charset="2"/>
              <a:buChar char="q"/>
            </a:pPr>
            <a:r>
              <a:rPr lang="uk-UA" sz="2000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виправлення помилок</a:t>
            </a:r>
            <a:endParaRPr lang="uk-UA" sz="20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20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4165"/>
            <a:ext cx="7964686" cy="6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>
                <a:solidFill>
                  <a:srgbClr val="0000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«Зіпсована записка» </a:t>
            </a:r>
          </a:p>
        </p:txBody>
      </p:sp>
      <p:sp>
        <p:nvSpPr>
          <p:cNvPr id="3" name="Загнутый угол 2"/>
          <p:cNvSpPr/>
          <p:nvPr/>
        </p:nvSpPr>
        <p:spPr>
          <a:xfrm>
            <a:off x="1043608" y="2563589"/>
            <a:ext cx="6912768" cy="2460962"/>
          </a:xfrm>
          <a:prstGeom prst="foldedCorner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latin typeface="Calibri" pitchFamily="34" charset="0"/>
                <a:cs typeface="Calibri" pitchFamily="34" charset="0"/>
              </a:rPr>
              <a:t>Макетування текстового документа полягає в </a:t>
            </a:r>
            <a:r>
              <a:rPr lang="uk-UA" sz="3200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оформленні </a:t>
            </a:r>
            <a:r>
              <a:rPr lang="uk-UA" sz="32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заголовків, нумерації сторінок, створенні змісту </a:t>
            </a:r>
            <a:r>
              <a:rPr lang="uk-UA" sz="3200" b="1" i="1" dirty="0" smtClean="0">
                <a:latin typeface="Calibri" pitchFamily="34" charset="0"/>
                <a:cs typeface="Calibri" pitchFamily="34" charset="0"/>
              </a:rPr>
              <a:t>тощо</a:t>
            </a:r>
            <a:r>
              <a:rPr lang="uk-UA" sz="3200" b="1" dirty="0" smtClean="0">
                <a:latin typeface="Calibri" pitchFamily="34" charset="0"/>
                <a:cs typeface="Calibri" pitchFamily="34" charset="0"/>
              </a:rPr>
              <a:t>.</a:t>
            </a:r>
            <a:endParaRPr lang="uk-UA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403648" y="1588150"/>
            <a:ext cx="6408712" cy="550962"/>
          </a:xfrm>
          <a:prstGeom prst="snip2Diag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ibl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Вставте пропущені </a:t>
            </a:r>
            <a:r>
              <a:rPr lang="uk-UA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слова</a:t>
            </a:r>
            <a:endParaRPr lang="uk-UA" sz="2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56953" y="2582562"/>
            <a:ext cx="952152" cy="1405533"/>
          </a:xfrm>
          <a:prstGeom prst="clou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251" y="4976509"/>
            <a:ext cx="6649498" cy="1623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145" y="908720"/>
            <a:ext cx="762000" cy="809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16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4165"/>
            <a:ext cx="7964686" cy="6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>
                <a:solidFill>
                  <a:srgbClr val="0000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«Зіпсована записка» </a:t>
            </a:r>
          </a:p>
        </p:txBody>
      </p:sp>
      <p:sp>
        <p:nvSpPr>
          <p:cNvPr id="3" name="Загнутый угол 2"/>
          <p:cNvSpPr/>
          <p:nvPr/>
        </p:nvSpPr>
        <p:spPr>
          <a:xfrm>
            <a:off x="1043608" y="2563589"/>
            <a:ext cx="6912768" cy="1285577"/>
          </a:xfrm>
          <a:prstGeom prst="foldedCorner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latin typeface="Calibri" pitchFamily="34" charset="0"/>
                <a:cs typeface="Calibri" pitchFamily="34" charset="0"/>
              </a:rPr>
              <a:t>Найбільш поширений формат сторінки </a:t>
            </a:r>
            <a:r>
              <a:rPr lang="uk-UA" sz="3200" b="1" dirty="0" smtClean="0">
                <a:latin typeface="Calibri" pitchFamily="34" charset="0"/>
                <a:cs typeface="Calibri" pitchFamily="34" charset="0"/>
              </a:rPr>
              <a:t>— </a:t>
            </a:r>
            <a:r>
              <a:rPr lang="uk-UA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...</a:t>
            </a:r>
            <a:r>
              <a:rPr lang="uk-UA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3200" b="1" i="1" dirty="0" smtClean="0">
                <a:latin typeface="Calibri" pitchFamily="34" charset="0"/>
                <a:cs typeface="Calibri" pitchFamily="34" charset="0"/>
              </a:rPr>
              <a:t>.</a:t>
            </a:r>
            <a:endParaRPr lang="uk-UA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403648" y="1588150"/>
            <a:ext cx="6408712" cy="550962"/>
          </a:xfrm>
          <a:prstGeom prst="snip2Diag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ibl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Вставте пропущені </a:t>
            </a:r>
            <a:r>
              <a:rPr lang="uk-UA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слова</a:t>
            </a:r>
            <a:endParaRPr lang="uk-UA" sz="2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56953" y="2582562"/>
            <a:ext cx="952152" cy="1405533"/>
          </a:xfrm>
          <a:prstGeom prst="clou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Picture 2" descr="http://cs409431.vk.me/v409431294/b45/u6SD4qQ512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961" y="4149080"/>
            <a:ext cx="3078485" cy="246524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cs617431.vk.me/v617431956/198d8/_XRLWDNVc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66" y="2780928"/>
            <a:ext cx="980728" cy="122844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004" y="1028972"/>
            <a:ext cx="762000" cy="809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588223" y="4608119"/>
            <a:ext cx="2466301" cy="2000548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Варіанти:</a:t>
            </a:r>
          </a:p>
          <a:p>
            <a:pPr marL="342900" indent="-342900" algn="ctr">
              <a:buClr>
                <a:srgbClr val="000099"/>
              </a:buClr>
              <a:buFont typeface="Wingdings" pitchFamily="2" charset="2"/>
              <a:buChar char="q"/>
            </a:pPr>
            <a:r>
              <a:rPr lang="uk-UA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А1; </a:t>
            </a:r>
          </a:p>
          <a:p>
            <a:pPr marL="342900" indent="-342900" algn="ctr">
              <a:buClr>
                <a:srgbClr val="000099"/>
              </a:buClr>
              <a:buFont typeface="Wingdings" pitchFamily="2" charset="2"/>
              <a:buChar char="q"/>
            </a:pPr>
            <a:r>
              <a:rPr lang="uk-UA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А2;</a:t>
            </a:r>
          </a:p>
          <a:p>
            <a:pPr marL="342900" indent="-342900" algn="ctr">
              <a:buClr>
                <a:srgbClr val="000099"/>
              </a:buClr>
              <a:buFont typeface="Wingdings" pitchFamily="2" charset="2"/>
              <a:buChar char="q"/>
            </a:pPr>
            <a:r>
              <a:rPr lang="uk-UA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А3;</a:t>
            </a:r>
          </a:p>
          <a:p>
            <a:pPr marL="342900" indent="-342900" algn="ctr">
              <a:buClr>
                <a:srgbClr val="000099"/>
              </a:buClr>
              <a:buFont typeface="Wingdings" pitchFamily="2" charset="2"/>
              <a:buChar char="q"/>
            </a:pPr>
            <a:r>
              <a:rPr lang="uk-UA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А4;</a:t>
            </a:r>
          </a:p>
          <a:p>
            <a:pPr marL="342900" indent="-342900" algn="ctr">
              <a:buClr>
                <a:srgbClr val="000099"/>
              </a:buClr>
              <a:buFont typeface="Wingdings" pitchFamily="2" charset="2"/>
              <a:buChar char="q"/>
            </a:pPr>
            <a:r>
              <a:rPr lang="uk-UA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А5;</a:t>
            </a:r>
          </a:p>
        </p:txBody>
      </p:sp>
    </p:spTree>
    <p:extLst>
      <p:ext uri="{BB962C8B-B14F-4D97-AF65-F5344CB8AC3E}">
        <p14:creationId xmlns:p14="http://schemas.microsoft.com/office/powerpoint/2010/main" val="255452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4165"/>
            <a:ext cx="7964686" cy="6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>
                <a:solidFill>
                  <a:srgbClr val="0000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«Зіпсована записка» </a:t>
            </a:r>
          </a:p>
        </p:txBody>
      </p:sp>
      <p:sp>
        <p:nvSpPr>
          <p:cNvPr id="3" name="Загнутый угол 2"/>
          <p:cNvSpPr/>
          <p:nvPr/>
        </p:nvSpPr>
        <p:spPr>
          <a:xfrm>
            <a:off x="1043608" y="2563589"/>
            <a:ext cx="6912768" cy="1285577"/>
          </a:xfrm>
          <a:prstGeom prst="foldedCorner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latin typeface="Calibri" pitchFamily="34" charset="0"/>
                <a:cs typeface="Calibri" pitchFamily="34" charset="0"/>
              </a:rPr>
              <a:t>Найбільш поширений формат сторінки </a:t>
            </a:r>
            <a:r>
              <a:rPr lang="uk-UA" sz="3200" b="1" dirty="0" smtClean="0">
                <a:latin typeface="Calibri" pitchFamily="34" charset="0"/>
                <a:cs typeface="Calibri" pitchFamily="34" charset="0"/>
              </a:rPr>
              <a:t>— </a:t>
            </a:r>
            <a:r>
              <a:rPr lang="uk-UA" sz="3200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А4</a:t>
            </a:r>
            <a:r>
              <a:rPr lang="uk-UA" sz="3200" b="1" i="1" dirty="0" smtClean="0">
                <a:latin typeface="Calibri" pitchFamily="34" charset="0"/>
                <a:cs typeface="Calibri" pitchFamily="34" charset="0"/>
              </a:rPr>
              <a:t>.</a:t>
            </a:r>
            <a:endParaRPr lang="uk-UA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403648" y="1588150"/>
            <a:ext cx="6408712" cy="550962"/>
          </a:xfrm>
          <a:prstGeom prst="snip2Diag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ibl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Вставте пропущені </a:t>
            </a:r>
            <a:r>
              <a:rPr lang="uk-UA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слова</a:t>
            </a:r>
            <a:endParaRPr lang="uk-UA" sz="2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56953" y="2582562"/>
            <a:ext cx="952152" cy="1405533"/>
          </a:xfrm>
          <a:prstGeom prst="clou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285" y="3124200"/>
            <a:ext cx="2592288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691" y="908720"/>
            <a:ext cx="762000" cy="809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277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548680"/>
            <a:ext cx="6321896" cy="2019221"/>
          </a:xfrm>
          <a:prstGeom prst="snip2DiagRect">
            <a:avLst/>
          </a:prstGeom>
          <a:solidFill>
            <a:schemeClr val="bg1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3600000"/>
            </a:lightRig>
          </a:scene3d>
          <a:sp3d>
            <a:bevelT prst="relaxedInset"/>
          </a:sp3d>
        </p:spPr>
        <p:txBody>
          <a:bodyPr>
            <a:normAutofit fontScale="90000"/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uk-UA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Verdana" pitchFamily="34" charset="0"/>
              </a:rPr>
              <a:t>Текстовий процесор</a:t>
            </a:r>
            <a:endParaRPr lang="uk-UA" b="1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028" name="Picture 4" descr="Drawing Document clip art - vector clip art online, royalty free &amp; public doma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2977">
            <a:off x="6488473" y="2077511"/>
            <a:ext cx="1466668" cy="1836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84984"/>
            <a:ext cx="439248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http://t3.gstatic.com/images?q=tbn:ANd9GcQf6URH0xG2zItsctfM8MyN0sKkL45LCMVJuMc7zFhR3uLzS5fUBYIq9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5" y="5229200"/>
            <a:ext cx="1057275" cy="105727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t1.gstatic.com/images?q=tbn:ANd9GcQhhGhcnlk8fAj2HLRZG11_GHuvyhFVrvnRAWYpuRTXKn39TNLRVj5rU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249846"/>
            <a:ext cx="1000125" cy="1038225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t2.gstatic.com/images?q=tbn:ANd9GcSaNPOokUrcET0mzx0AsoQdn7YWv2FnSmFesAHHofn8wl1PZsu4rjOsyNXv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789" y="5197230"/>
            <a:ext cx="1428750" cy="107632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t2.gstatic.com/images?q=tbn:ANd9GcThXs2I3SK4mwoOYGKbRmCzkvjwx503kD4AfNOV9h2t1UthDf47z1nG-j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792" y="5230795"/>
            <a:ext cx="1057275" cy="105727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789" y="204002"/>
            <a:ext cx="762000" cy="809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199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5570"/>
            <a:ext cx="4896544" cy="748745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/>
              <a:t>Ти опрацюєш:</a:t>
            </a:r>
            <a:endParaRPr lang="uk-UA" sz="36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0530609"/>
              </p:ext>
            </p:extLst>
          </p:nvPr>
        </p:nvGraphicFramePr>
        <p:xfrm>
          <a:off x="179512" y="1412776"/>
          <a:ext cx="8784976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4" descr="http://newvv.net/images/stories/news/221873/2/3488153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570"/>
            <a:ext cx="1762752" cy="176275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564" y="1700808"/>
            <a:ext cx="414417" cy="44031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08322"/>
            <a:ext cx="414417" cy="44031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732915"/>
            <a:ext cx="414417" cy="44031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909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body" idx="1"/>
          </p:nvPr>
        </p:nvSpPr>
        <p:spPr>
          <a:xfrm>
            <a:off x="251520" y="1340768"/>
            <a:ext cx="8712968" cy="3744416"/>
          </a:xfrm>
          <a:prstGeom prst="snip2SameRect">
            <a:avLst/>
          </a:prstGeom>
          <a:solidFill>
            <a:schemeClr val="bg1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ts val="0"/>
              </a:spcBef>
            </a:pPr>
            <a:r>
              <a:rPr lang="uk-UA" sz="4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ВСТАВЛЯННЯ </a:t>
            </a:r>
            <a:r>
              <a:rPr lang="uk-UA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ГРАФІЧНИХ ОБ'ЄКТІВ</a:t>
            </a:r>
            <a:r>
              <a:rPr lang="uk-UA" sz="4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endParaRPr lang="uk-UA" sz="44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ТА </a:t>
            </a:r>
          </a:p>
          <a:p>
            <a:pPr algn="ctr">
              <a:spcBef>
                <a:spcPts val="0"/>
              </a:spcBef>
            </a:pPr>
            <a:r>
              <a:rPr lang="uk-UA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ОРГАНІЗАЦІЙНИХ </a:t>
            </a:r>
            <a:r>
              <a:rPr lang="uk-UA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ДІАГРАМ </a:t>
            </a:r>
            <a:endParaRPr lang="uk-UA" sz="44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 </a:t>
            </a:r>
            <a:r>
              <a:rPr lang="uk-UA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ТЕКСТОВИЙ </a:t>
            </a:r>
            <a:r>
              <a:rPr lang="uk-UA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ДОКУМЕНТ</a:t>
            </a:r>
            <a:endParaRPr lang="uk-UA" sz="40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5085184"/>
            <a:ext cx="4392488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713" y="852193"/>
            <a:ext cx="762000" cy="809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99592" y="24165"/>
            <a:ext cx="7964686" cy="6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sz="3200" b="1" dirty="0" smtClean="0">
                <a:solidFill>
                  <a:schemeClr val="accent5">
                    <a:lumMod val="10000"/>
                  </a:schemeClr>
                </a:solidFill>
                <a:effectLst>
                  <a:glow rad="228600">
                    <a:schemeClr val="accent2">
                      <a:lumMod val="20000"/>
                      <a:lumOff val="8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</a:t>
            </a:r>
            <a:endParaRPr lang="uk-UA" sz="3200" b="1" dirty="0">
              <a:solidFill>
                <a:schemeClr val="accent5">
                  <a:lumMod val="10000"/>
                </a:schemeClr>
              </a:solidFill>
              <a:effectLst>
                <a:glow rad="228600">
                  <a:schemeClr val="accent2">
                    <a:lumMod val="20000"/>
                    <a:lumOff val="8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80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4165"/>
            <a:ext cx="7964686" cy="6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>
                <a:solidFill>
                  <a:srgbClr val="0000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«Зіпсована записка» </a:t>
            </a:r>
          </a:p>
        </p:txBody>
      </p:sp>
      <p:sp>
        <p:nvSpPr>
          <p:cNvPr id="3" name="Загнутый угол 2"/>
          <p:cNvSpPr/>
          <p:nvPr/>
        </p:nvSpPr>
        <p:spPr>
          <a:xfrm>
            <a:off x="1043608" y="2564904"/>
            <a:ext cx="6912768" cy="3048655"/>
          </a:xfrm>
          <a:prstGeom prst="foldedCorner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3200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ru-RU" sz="3200" b="1" dirty="0">
              <a:latin typeface="Calibri" pitchFamily="34" charset="0"/>
              <a:cs typeface="Calibri" pitchFamily="34" charset="0"/>
            </a:endParaRPr>
          </a:p>
          <a:p>
            <a:pPr algn="ctr"/>
            <a:endParaRPr lang="ru-RU" sz="3200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ru-RU" sz="3200" b="1" dirty="0">
              <a:latin typeface="Calibri" pitchFamily="34" charset="0"/>
              <a:cs typeface="Calibri" pitchFamily="34" charset="0"/>
            </a:endParaRPr>
          </a:p>
          <a:p>
            <a:pPr algn="ctr"/>
            <a:endParaRPr lang="ru-RU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403648" y="1588150"/>
            <a:ext cx="6408712" cy="550962"/>
          </a:xfrm>
          <a:prstGeom prst="snip2Diag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ibl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Вставте пропущені </a:t>
            </a:r>
            <a:r>
              <a:rPr lang="uk-UA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слова</a:t>
            </a:r>
            <a:endParaRPr lang="uk-UA" sz="2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004" y="1000907"/>
            <a:ext cx="762000" cy="809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лако 4"/>
          <p:cNvSpPr/>
          <p:nvPr/>
        </p:nvSpPr>
        <p:spPr>
          <a:xfrm>
            <a:off x="-40654" y="2582562"/>
            <a:ext cx="1147363" cy="983873"/>
          </a:xfrm>
          <a:prstGeom prst="clou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№</a:t>
            </a:r>
            <a:endParaRPr lang="ru-RU" sz="3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72" name="Picture 4" descr="http://cs617431.vk.me/v617431956/198d8/_XRLWDNVc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66" y="2780928"/>
            <a:ext cx="980728" cy="122844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://cs625527.vk.me/v625527343/24397/JXPqogNXT4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2870303"/>
            <a:ext cx="3134763" cy="272547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cs409431.vk.me/v409431294/b45/u6SD4qQ512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02897"/>
            <a:ext cx="3078485" cy="246524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14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4165"/>
            <a:ext cx="7964686" cy="6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600" b="1" dirty="0">
                <a:solidFill>
                  <a:srgbClr val="000099"/>
                </a:solidFill>
                <a:effectLst>
                  <a:glow rad="127000">
                    <a:schemeClr val="accent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Вставка </a:t>
            </a:r>
            <a:r>
              <a:rPr lang="uk-UA" sz="3600" b="1" dirty="0" smtClean="0">
                <a:solidFill>
                  <a:srgbClr val="000099"/>
                </a:solidFill>
                <a:effectLst>
                  <a:glow rad="127000">
                    <a:schemeClr val="accent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готових </a:t>
            </a:r>
            <a:r>
              <a:rPr lang="uk-UA" sz="3600" b="1" dirty="0">
                <a:solidFill>
                  <a:srgbClr val="000099"/>
                </a:solidFill>
                <a:effectLst>
                  <a:glow rad="127000">
                    <a:schemeClr val="accent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графічних </a:t>
            </a:r>
            <a:r>
              <a:rPr lang="uk-UA" sz="3600" b="1" dirty="0" smtClean="0">
                <a:solidFill>
                  <a:srgbClr val="000099"/>
                </a:solidFill>
                <a:effectLst>
                  <a:glow rad="127000">
                    <a:schemeClr val="accent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зображень</a:t>
            </a:r>
            <a:endParaRPr lang="uk-UA" sz="3600" b="1" dirty="0">
              <a:solidFill>
                <a:srgbClr val="000099"/>
              </a:solidFill>
              <a:effectLst>
                <a:glow rad="127000">
                  <a:schemeClr val="accent2">
                    <a:lumMod val="20000"/>
                    <a:lumOff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Загнутый угол 2"/>
          <p:cNvSpPr/>
          <p:nvPr/>
        </p:nvSpPr>
        <p:spPr>
          <a:xfrm>
            <a:off x="251520" y="1493824"/>
            <a:ext cx="8640960" cy="1432500"/>
          </a:xfrm>
          <a:prstGeom prst="foldedCorner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Calibri" pitchFamily="34" charset="0"/>
                <a:cs typeface="Calibri" pitchFamily="34" charset="0"/>
              </a:rPr>
              <a:t>Додавання графічних зображень з файлів або з колекції кліпів виконують, використовуючи кнопки </a:t>
            </a:r>
            <a:r>
              <a:rPr lang="uk-UA" sz="2400" b="1" i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Рисунок</a:t>
            </a:r>
            <a:r>
              <a:rPr lang="uk-UA" sz="2400" b="1" i="1" dirty="0">
                <a:latin typeface="Calibri" pitchFamily="34" charset="0"/>
                <a:cs typeface="Calibri" pitchFamily="34" charset="0"/>
              </a:rPr>
              <a:t> (</a:t>
            </a:r>
            <a:r>
              <a:rPr lang="uk-UA" sz="2400" b="1" i="1" dirty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Графіка</a:t>
            </a:r>
            <a:r>
              <a:rPr lang="uk-UA" sz="2400" b="1" i="1" dirty="0">
                <a:latin typeface="Calibri" pitchFamily="34" charset="0"/>
                <a:cs typeface="Calibri" pitchFamily="34" charset="0"/>
              </a:rPr>
              <a:t>)</a:t>
            </a:r>
            <a:r>
              <a:rPr lang="uk-UA" sz="2400" b="1" dirty="0">
                <a:latin typeface="Calibri" pitchFamily="34" charset="0"/>
                <a:cs typeface="Calibri" pitchFamily="34" charset="0"/>
              </a:rPr>
              <a:t> групи </a:t>
            </a:r>
            <a:r>
              <a:rPr lang="uk-UA" sz="2400" b="1" i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Зображення</a:t>
            </a:r>
            <a:r>
              <a:rPr lang="uk-UA" sz="2400" b="1" dirty="0">
                <a:latin typeface="Calibri" pitchFamily="34" charset="0"/>
                <a:cs typeface="Calibri" pitchFamily="34" charset="0"/>
              </a:rPr>
              <a:t> на вкладці </a:t>
            </a:r>
            <a:r>
              <a:rPr lang="uk-UA" sz="2400" b="1" i="1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Вставлення</a:t>
            </a:r>
            <a:r>
              <a:rPr lang="uk-UA" sz="2400" b="1" i="1" dirty="0" smtClean="0">
                <a:latin typeface="Calibri" pitchFamily="34" charset="0"/>
                <a:cs typeface="Calibri" pitchFamily="34" charset="0"/>
              </a:rPr>
              <a:t>.</a:t>
            </a:r>
            <a:endParaRPr lang="ru-RU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789" y="798454"/>
            <a:ext cx="762000" cy="809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86230"/>
            <a:ext cx="7218802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1" y="3886230"/>
            <a:ext cx="1224136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 8"/>
          <p:cNvSpPr/>
          <p:nvPr/>
        </p:nvSpPr>
        <p:spPr>
          <a:xfrm>
            <a:off x="1701999" y="4372284"/>
            <a:ext cx="864097" cy="10441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угольник 11"/>
          <p:cNvSpPr/>
          <p:nvPr/>
        </p:nvSpPr>
        <p:spPr>
          <a:xfrm>
            <a:off x="2627784" y="4364296"/>
            <a:ext cx="936104" cy="10441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Облако 4"/>
          <p:cNvSpPr/>
          <p:nvPr/>
        </p:nvSpPr>
        <p:spPr>
          <a:xfrm>
            <a:off x="3860921" y="3730505"/>
            <a:ext cx="5252745" cy="2389406"/>
          </a:xfrm>
          <a:prstGeom prst="clou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Рисунок</a:t>
            </a:r>
            <a:r>
              <a:rPr lang="uk-UA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— це графічне зображення з </a:t>
            </a:r>
            <a:r>
              <a:rPr lang="uk-UA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файла</a:t>
            </a:r>
            <a:r>
              <a:rPr lang="uk-UA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</a:t>
            </a:r>
          </a:p>
          <a:p>
            <a:pPr algn="ctr"/>
            <a:r>
              <a:rPr lang="uk-UA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Графіка</a:t>
            </a:r>
            <a:r>
              <a:rPr lang="uk-UA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— це з колекції </a:t>
            </a:r>
            <a:r>
              <a:rPr lang="fr-FR" sz="24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Microsoft Office.</a:t>
            </a:r>
            <a:endParaRPr lang="uk-UA" sz="2400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53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2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4165"/>
            <a:ext cx="7964686" cy="6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2400" b="1" dirty="0" smtClean="0">
                <a:solidFill>
                  <a:srgbClr val="000099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Редагування </a:t>
            </a:r>
            <a:r>
              <a:rPr lang="uk-UA" sz="2400" b="1" dirty="0">
                <a:solidFill>
                  <a:srgbClr val="000099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і </a:t>
            </a:r>
            <a:r>
              <a:rPr lang="uk-UA" sz="2400" b="1" dirty="0" smtClean="0">
                <a:solidFill>
                  <a:srgbClr val="000099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форматування графічних об’єктів </a:t>
            </a:r>
            <a:endParaRPr lang="uk-UA" sz="2400" b="1" dirty="0">
              <a:solidFill>
                <a:srgbClr val="000099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251520" y="755943"/>
            <a:ext cx="8710109" cy="2167116"/>
          </a:xfrm>
          <a:prstGeom prst="foldedCorner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Редагувати</a:t>
            </a:r>
            <a:r>
              <a:rPr lang="uk-UA" sz="2400" b="1" dirty="0">
                <a:latin typeface="Calibri" pitchFamily="34" charset="0"/>
                <a:cs typeface="Calibri" pitchFamily="34" charset="0"/>
              </a:rPr>
              <a:t> і </a:t>
            </a:r>
            <a:r>
              <a:rPr lang="uk-UA" sz="3200" b="1" dirty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форматувати</a:t>
            </a:r>
            <a:r>
              <a:rPr lang="uk-UA" sz="2400" b="1" dirty="0">
                <a:latin typeface="Calibri" pitchFamily="34" charset="0"/>
                <a:cs typeface="Calibri" pitchFamily="34" charset="0"/>
              </a:rPr>
              <a:t> графічні об’єкти можна, використовуючи елементи тимчасової вкладки </a:t>
            </a:r>
            <a:r>
              <a:rPr lang="uk-UA" sz="28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Формат</a:t>
            </a:r>
            <a:r>
              <a:rPr lang="uk-UA" sz="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b="1" dirty="0">
                <a:latin typeface="Calibri" pitchFamily="34" charset="0"/>
                <a:cs typeface="Calibri" pitchFamily="34" charset="0"/>
              </a:rPr>
              <a:t>вкладки </a:t>
            </a:r>
            <a:r>
              <a:rPr lang="uk-UA" sz="2800" b="1" i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Інструменти для зображе</a:t>
            </a:r>
            <a:r>
              <a:rPr lang="uk-UA" sz="2800" b="1" i="1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ння</a:t>
            </a:r>
            <a:r>
              <a:rPr lang="uk-UA" sz="2800" b="1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uk-UA" sz="2800" b="1" dirty="0" smtClean="0">
              <a:solidFill>
                <a:srgbClr val="11111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тимчасова 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вкладка)</a:t>
            </a:r>
            <a:endParaRPr lang="uk-UA" sz="24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4" y="3356992"/>
            <a:ext cx="9087046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580112" y="3356992"/>
            <a:ext cx="792088" cy="4071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867" y="1327662"/>
            <a:ext cx="381000" cy="4048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67562">
            <a:off x="238205" y="1340769"/>
            <a:ext cx="381000" cy="4048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393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4165"/>
            <a:ext cx="7964686" cy="6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2400" b="1" dirty="0" smtClean="0">
                <a:solidFill>
                  <a:srgbClr val="000099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Редагування </a:t>
            </a:r>
            <a:r>
              <a:rPr lang="uk-UA" sz="2400" b="1" dirty="0">
                <a:solidFill>
                  <a:srgbClr val="000099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і </a:t>
            </a:r>
            <a:r>
              <a:rPr lang="uk-UA" sz="2400" b="1" dirty="0" smtClean="0">
                <a:solidFill>
                  <a:srgbClr val="000099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форматування графічних об’єктів </a:t>
            </a:r>
            <a:endParaRPr lang="uk-UA" sz="2400" b="1" dirty="0">
              <a:solidFill>
                <a:srgbClr val="000099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251520" y="755943"/>
            <a:ext cx="8710109" cy="2167116"/>
          </a:xfrm>
          <a:prstGeom prst="foldedCorner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Редагувати</a:t>
            </a:r>
            <a:r>
              <a:rPr lang="uk-UA" sz="2400" b="1" dirty="0">
                <a:latin typeface="Calibri" pitchFamily="34" charset="0"/>
                <a:cs typeface="Calibri" pitchFamily="34" charset="0"/>
              </a:rPr>
              <a:t> і </a:t>
            </a:r>
            <a:r>
              <a:rPr lang="uk-UA" sz="3200" b="1" dirty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форматувати</a:t>
            </a:r>
            <a:r>
              <a:rPr lang="uk-UA" sz="2400" b="1" dirty="0">
                <a:latin typeface="Calibri" pitchFamily="34" charset="0"/>
                <a:cs typeface="Calibri" pitchFamily="34" charset="0"/>
              </a:rPr>
              <a:t> графічні об’єкти можна, використовуючи елементи тимчасової вкладки </a:t>
            </a:r>
            <a:r>
              <a:rPr lang="uk-UA" sz="28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Формат</a:t>
            </a:r>
            <a:r>
              <a:rPr lang="uk-UA" sz="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b="1" dirty="0">
                <a:latin typeface="Calibri" pitchFamily="34" charset="0"/>
                <a:cs typeface="Calibri" pitchFamily="34" charset="0"/>
              </a:rPr>
              <a:t>вкладки </a:t>
            </a:r>
            <a:r>
              <a:rPr lang="uk-UA" sz="2800" b="1" i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Інструменти для зображе</a:t>
            </a:r>
            <a:r>
              <a:rPr lang="uk-UA" sz="2800" b="1" i="1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ння</a:t>
            </a:r>
            <a:r>
              <a:rPr lang="uk-UA" sz="2800" b="1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uk-UA" sz="2800" b="1" dirty="0" smtClean="0">
              <a:solidFill>
                <a:srgbClr val="11111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тимчасова 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вкладка)</a:t>
            </a:r>
            <a:endParaRPr lang="uk-UA" sz="24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4" y="3356992"/>
            <a:ext cx="9087046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012160" y="3693466"/>
            <a:ext cx="1008112" cy="7436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Загнутый угол 9"/>
          <p:cNvSpPr/>
          <p:nvPr/>
        </p:nvSpPr>
        <p:spPr>
          <a:xfrm>
            <a:off x="409159" y="4797152"/>
            <a:ext cx="4001895" cy="1285577"/>
          </a:xfrm>
          <a:prstGeom prst="foldedCorner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3200" b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Спосіб </a:t>
            </a:r>
            <a:r>
              <a:rPr lang="uk-UA" sz="3200" b="1" dirty="0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обтікання</a:t>
            </a:r>
            <a:r>
              <a:rPr lang="uk-UA" sz="3200" b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32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зображення </a:t>
            </a:r>
            <a:r>
              <a:rPr lang="uk-UA" sz="3200" b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текстом</a:t>
            </a:r>
            <a:endParaRPr lang="uk-UA" sz="3200" b="1" dirty="0">
              <a:solidFill>
                <a:schemeClr val="accent4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Загнутый угол 10"/>
          <p:cNvSpPr/>
          <p:nvPr/>
        </p:nvSpPr>
        <p:spPr>
          <a:xfrm>
            <a:off x="4716016" y="4797152"/>
            <a:ext cx="3925636" cy="1285577"/>
          </a:xfrm>
          <a:prstGeom prst="foldedCorner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3200" b="1" dirty="0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Розташування</a:t>
            </a:r>
            <a:r>
              <a:rPr lang="uk-UA" sz="3200" b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на сторінці</a:t>
            </a:r>
            <a:endParaRPr lang="uk-UA" sz="3200" b="1" dirty="0">
              <a:solidFill>
                <a:schemeClr val="accent4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652" y="1270321"/>
            <a:ext cx="381000" cy="4048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6833" y="1282227"/>
            <a:ext cx="381000" cy="4048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763" y="4532369"/>
            <a:ext cx="381000" cy="4048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17200" y="4520463"/>
            <a:ext cx="381000" cy="4048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90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4165"/>
            <a:ext cx="7964686" cy="6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ts val="2880"/>
              </a:lnSpc>
            </a:pPr>
            <a:r>
              <a:rPr lang="uk-UA" sz="2400" b="1" dirty="0" smtClean="0">
                <a:solidFill>
                  <a:srgbClr val="000099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Редагування </a:t>
            </a:r>
            <a:r>
              <a:rPr lang="uk-UA" sz="2400" b="1" dirty="0">
                <a:solidFill>
                  <a:srgbClr val="000099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і </a:t>
            </a:r>
            <a:r>
              <a:rPr lang="uk-UA" sz="2400" b="1" dirty="0" smtClean="0">
                <a:solidFill>
                  <a:srgbClr val="000099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форматування графічних об’єктів </a:t>
            </a:r>
            <a:endParaRPr lang="uk-UA" sz="2400" b="1" dirty="0">
              <a:solidFill>
                <a:srgbClr val="000099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112151" y="1498793"/>
            <a:ext cx="4001895" cy="1285577"/>
          </a:xfrm>
          <a:prstGeom prst="foldedCorner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3200" b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Спосіб </a:t>
            </a:r>
            <a:r>
              <a:rPr lang="uk-UA" sz="3200" b="1" dirty="0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обтікання</a:t>
            </a:r>
            <a:r>
              <a:rPr lang="uk-UA" sz="3200" b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32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зображення </a:t>
            </a:r>
            <a:r>
              <a:rPr lang="uk-UA" sz="3200" b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текстом</a:t>
            </a:r>
            <a:endParaRPr lang="uk-UA" sz="3200" b="1" dirty="0">
              <a:solidFill>
                <a:schemeClr val="accent4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2373"/>
            <a:ext cx="3382828" cy="3616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нутый угол 10"/>
          <p:cNvSpPr/>
          <p:nvPr/>
        </p:nvSpPr>
        <p:spPr>
          <a:xfrm>
            <a:off x="5038852" y="1469296"/>
            <a:ext cx="3925636" cy="1285577"/>
          </a:xfrm>
          <a:prstGeom prst="foldedCorner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3200" b="1" dirty="0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Розташування</a:t>
            </a:r>
            <a:r>
              <a:rPr lang="uk-UA" sz="3200" b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на сторінці</a:t>
            </a:r>
            <a:endParaRPr lang="uk-UA" sz="3200" b="1" dirty="0">
              <a:solidFill>
                <a:schemeClr val="accent4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"/>
          <a:stretch/>
        </p:blipFill>
        <p:spPr bwMode="auto">
          <a:xfrm>
            <a:off x="5292079" y="2939276"/>
            <a:ext cx="3240361" cy="3600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434" y="1253066"/>
            <a:ext cx="381000" cy="4048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823" y="1247523"/>
            <a:ext cx="381000" cy="4048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423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4165"/>
            <a:ext cx="7964686" cy="6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2400" b="1" dirty="0">
                <a:solidFill>
                  <a:srgbClr val="000099"/>
                </a:solidFill>
                <a:effectLst>
                  <a:glow rad="228600">
                    <a:schemeClr val="bg2">
                      <a:alpha val="40000"/>
                    </a:schemeClr>
                  </a:glow>
                </a:effectLst>
              </a:rPr>
              <a:t>Вставка в текстовий документ готових </a:t>
            </a:r>
            <a:r>
              <a:rPr lang="uk-UA" sz="2400" b="1" dirty="0" smtClean="0">
                <a:solidFill>
                  <a:srgbClr val="000099"/>
                </a:solidFill>
                <a:effectLst>
                  <a:glow rad="228600">
                    <a:schemeClr val="bg2">
                      <a:alpha val="40000"/>
                    </a:schemeClr>
                  </a:glow>
                </a:effectLst>
              </a:rPr>
              <a:t>фігур</a:t>
            </a:r>
            <a:endParaRPr lang="uk-UA" sz="2400" b="1" dirty="0">
              <a:solidFill>
                <a:srgbClr val="000099"/>
              </a:solidFill>
              <a:effectLst>
                <a:glow rad="228600">
                  <a:schemeClr val="bg2">
                    <a:alpha val="40000"/>
                  </a:schemeClr>
                </a:glo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2"/>
          <a:stretch/>
        </p:blipFill>
        <p:spPr bwMode="auto">
          <a:xfrm>
            <a:off x="2339752" y="1490400"/>
            <a:ext cx="1404842" cy="6439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495" y="1333857"/>
            <a:ext cx="1080120" cy="15769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333" y="1333857"/>
            <a:ext cx="2544316" cy="5457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Выноска со стрелкой вправо 2"/>
          <p:cNvSpPr/>
          <p:nvPr/>
        </p:nvSpPr>
        <p:spPr>
          <a:xfrm>
            <a:off x="201973" y="2636912"/>
            <a:ext cx="6305360" cy="4278094"/>
          </a:xfrm>
          <a:prstGeom prst="rightArrowCallout">
            <a:avLst>
              <a:gd name="adj1" fmla="val 19235"/>
              <a:gd name="adj2" fmla="val 21156"/>
              <a:gd name="adj3" fmla="val 46362"/>
              <a:gd name="adj4" fmla="val 64977"/>
            </a:avLst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uk-UA" sz="24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uk-UA" sz="2400" b="1" dirty="0" smtClean="0">
                <a:latin typeface="Calibri" pitchFamily="34" charset="0"/>
                <a:cs typeface="Calibri" pitchFamily="34" charset="0"/>
              </a:rPr>
              <a:t>Текстовий </a:t>
            </a:r>
            <a:r>
              <a:rPr lang="uk-UA" sz="2400" b="1" dirty="0">
                <a:latin typeface="Calibri" pitchFamily="34" charset="0"/>
                <a:cs typeface="Calibri" pitchFamily="34" charset="0"/>
              </a:rPr>
              <a:t>процесор </a:t>
            </a:r>
            <a:r>
              <a:rPr lang="uk-UA" sz="2400" b="1" dirty="0" smtClean="0">
                <a:latin typeface="Calibri" pitchFamily="34" charset="0"/>
                <a:cs typeface="Calibri" pitchFamily="34" charset="0"/>
              </a:rPr>
              <a:t>містить </a:t>
            </a:r>
            <a:r>
              <a:rPr lang="uk-UA" sz="2400" b="1" dirty="0">
                <a:latin typeface="Calibri" pitchFamily="34" charset="0"/>
                <a:cs typeface="Calibri" pitchFamily="34" charset="0"/>
              </a:rPr>
              <a:t>вбудований </a:t>
            </a:r>
            <a:r>
              <a:rPr lang="uk-UA" sz="2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векторний графічний </a:t>
            </a:r>
            <a:r>
              <a:rPr lang="uk-UA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редактор </a:t>
            </a:r>
            <a:r>
              <a:rPr lang="uk-UA" sz="2400" b="1" dirty="0" smtClean="0">
                <a:latin typeface="Calibri" pitchFamily="34" charset="0"/>
                <a:cs typeface="Calibri" pitchFamily="34" charset="0"/>
              </a:rPr>
              <a:t>для створення зображень </a:t>
            </a:r>
            <a:r>
              <a:rPr lang="uk-UA" sz="2400" b="1" dirty="0">
                <a:latin typeface="Calibri" pitchFamily="34" charset="0"/>
                <a:cs typeface="Calibri" pitchFamily="34" charset="0"/>
              </a:rPr>
              <a:t>з </a:t>
            </a:r>
            <a:r>
              <a:rPr lang="uk-UA" sz="2400" b="1" dirty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геометричних</a:t>
            </a:r>
            <a:r>
              <a:rPr lang="uk-UA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b="1" dirty="0" smtClean="0">
                <a:latin typeface="Calibri" pitchFamily="34" charset="0"/>
                <a:cs typeface="Calibri" pitchFamily="34" charset="0"/>
              </a:rPr>
              <a:t>фігур: </a:t>
            </a:r>
          </a:p>
          <a:p>
            <a:pPr algn="ctr"/>
            <a:r>
              <a:rPr lang="uk-UA" sz="2400" b="1" i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лінії</a:t>
            </a:r>
            <a:r>
              <a:rPr lang="uk-UA" sz="2400" b="1" i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, основні фігури, фігурні стрілки, фігури для формул, блок-схема, виноски, зірки та стрічки</a:t>
            </a:r>
            <a:r>
              <a:rPr lang="uk-UA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algn="ctr"/>
            <a:endParaRPr lang="uk-UA" sz="2400" b="1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Штриховая стрелка вправо 3"/>
          <p:cNvSpPr/>
          <p:nvPr/>
        </p:nvSpPr>
        <p:spPr>
          <a:xfrm>
            <a:off x="3845011" y="1651393"/>
            <a:ext cx="700567" cy="321988"/>
          </a:xfrm>
          <a:prstGeom prst="strip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Выгнутая вниз стрелка 4"/>
          <p:cNvSpPr/>
          <p:nvPr/>
        </p:nvSpPr>
        <p:spPr>
          <a:xfrm>
            <a:off x="5164555" y="2910832"/>
            <a:ext cx="1342778" cy="518168"/>
          </a:xfrm>
          <a:prstGeom prst="curved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50061">
            <a:off x="1655217" y="2322833"/>
            <a:ext cx="553410" cy="58799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553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4165"/>
            <a:ext cx="7964686" cy="6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200" b="1" dirty="0">
                <a:solidFill>
                  <a:srgbClr val="000099"/>
                </a:solidFill>
                <a:effectLst>
                  <a:glow rad="228600">
                    <a:schemeClr val="bg2">
                      <a:alpha val="40000"/>
                    </a:schemeClr>
                  </a:glow>
                </a:effectLst>
              </a:rPr>
              <a:t>Вставка </a:t>
            </a:r>
            <a:r>
              <a:rPr lang="uk-UA" sz="3200" b="1" dirty="0" smtClean="0">
                <a:solidFill>
                  <a:srgbClr val="000099"/>
                </a:solidFill>
                <a:effectLst>
                  <a:glow rad="228600">
                    <a:schemeClr val="bg2">
                      <a:alpha val="40000"/>
                    </a:schemeClr>
                  </a:glow>
                </a:effectLst>
              </a:rPr>
              <a:t>діаграм</a:t>
            </a:r>
            <a:endParaRPr lang="uk-UA" sz="3200" b="1" dirty="0">
              <a:solidFill>
                <a:srgbClr val="000099"/>
              </a:solidFill>
              <a:effectLst>
                <a:glow rad="228600">
                  <a:schemeClr val="bg2">
                    <a:alpha val="40000"/>
                  </a:schemeClr>
                </a:glo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179512" y="1570511"/>
            <a:ext cx="8856984" cy="1542693"/>
          </a:xfrm>
          <a:prstGeom prst="foldedCorner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uk-UA" sz="2400" b="1" i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Діаграма</a:t>
            </a:r>
            <a:r>
              <a:rPr lang="uk-UA" sz="2400" b="1" dirty="0">
                <a:latin typeface="Calibri" pitchFamily="34" charset="0"/>
                <a:cs typeface="Calibri" pitchFamily="34" charset="0"/>
              </a:rPr>
              <a:t> — це </a:t>
            </a:r>
            <a:r>
              <a:rPr lang="uk-UA" sz="2400" b="1" dirty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графічний спосіб </a:t>
            </a:r>
            <a:r>
              <a:rPr lang="uk-UA" sz="2400" b="1" dirty="0">
                <a:latin typeface="Calibri" pitchFamily="34" charset="0"/>
                <a:cs typeface="Calibri" pitchFamily="34" charset="0"/>
              </a:rPr>
              <a:t>вираження кількісної </a:t>
            </a:r>
            <a:r>
              <a:rPr lang="uk-UA" sz="2400" b="1" dirty="0" smtClean="0">
                <a:latin typeface="Calibri" pitchFamily="34" charset="0"/>
                <a:cs typeface="Calibri" pitchFamily="34" charset="0"/>
              </a:rPr>
              <a:t>залежності. </a:t>
            </a:r>
          </a:p>
          <a:p>
            <a:pPr algn="ctr">
              <a:spcAft>
                <a:spcPts val="1200"/>
              </a:spcAft>
            </a:pPr>
            <a:endParaRPr lang="uk-UA" sz="20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50061">
            <a:off x="3573520" y="1177170"/>
            <a:ext cx="553410" cy="58799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51" y="3753036"/>
            <a:ext cx="1630633" cy="6480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554321"/>
            <a:ext cx="1324220" cy="12485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246" y="3181350"/>
            <a:ext cx="5429250" cy="3676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трелка углом вверх 11"/>
          <p:cNvSpPr/>
          <p:nvPr/>
        </p:nvSpPr>
        <p:spPr>
          <a:xfrm rot="16200000" flipH="1" flipV="1">
            <a:off x="658308" y="4340501"/>
            <a:ext cx="996431" cy="1358348"/>
          </a:xfrm>
          <a:prstGeom prst="bent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Стрелка углом вверх 19"/>
          <p:cNvSpPr/>
          <p:nvPr/>
        </p:nvSpPr>
        <p:spPr>
          <a:xfrm rot="16200000" flipV="1">
            <a:off x="2531398" y="3395407"/>
            <a:ext cx="1044115" cy="967285"/>
          </a:xfrm>
          <a:prstGeom prst="bent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570" y="2341857"/>
            <a:ext cx="651462" cy="638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Лента лицом вверх 13"/>
          <p:cNvSpPr/>
          <p:nvPr/>
        </p:nvSpPr>
        <p:spPr>
          <a:xfrm>
            <a:off x="56953" y="2313655"/>
            <a:ext cx="8619503" cy="844808"/>
          </a:xfrm>
          <a:prstGeom prst="ribbon2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Найчастіше її використовують як ілюстрації до </a:t>
            </a:r>
            <a:r>
              <a:rPr lang="uk-UA" sz="2000" b="1" dirty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статистичних</a:t>
            </a:r>
            <a:r>
              <a:rPr lang="uk-UA" sz="20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даних.</a:t>
            </a:r>
            <a:endParaRPr lang="uk-UA" sz="2000" dirty="0">
              <a:solidFill>
                <a:srgbClr val="000066"/>
              </a:solidFill>
            </a:endParaRP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34" y="2056480"/>
            <a:ext cx="635933" cy="700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153381"/>
            <a:ext cx="703161" cy="731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644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4165"/>
            <a:ext cx="7964686" cy="6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200" b="1" dirty="0" smtClean="0">
                <a:solidFill>
                  <a:srgbClr val="000099"/>
                </a:solidFill>
                <a:effectLst>
                  <a:glow rad="228600">
                    <a:schemeClr val="bg2">
                      <a:alpha val="40000"/>
                    </a:schemeClr>
                  </a:glow>
                </a:effectLst>
              </a:rPr>
              <a:t>Організаційні діаграми</a:t>
            </a:r>
            <a:endParaRPr lang="uk-UA" sz="3200" b="1" dirty="0">
              <a:solidFill>
                <a:srgbClr val="000099"/>
              </a:solidFill>
              <a:effectLst>
                <a:glow rad="228600">
                  <a:schemeClr val="bg2">
                    <a:alpha val="40000"/>
                  </a:schemeClr>
                </a:glo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179512" y="1570511"/>
            <a:ext cx="8856984" cy="1065193"/>
          </a:xfrm>
          <a:prstGeom prst="foldedCorner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uk-UA" sz="2800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Організаційна діаграма</a:t>
            </a:r>
            <a:r>
              <a:rPr lang="uk-UA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b="1" dirty="0">
                <a:latin typeface="Calibri" pitchFamily="34" charset="0"/>
                <a:cs typeface="Calibri" pitchFamily="34" charset="0"/>
              </a:rPr>
              <a:t>— це схема, яка відображає взаємне підпорядкування </a:t>
            </a:r>
            <a:r>
              <a:rPr lang="uk-UA" sz="2400" b="1" dirty="0" smtClean="0">
                <a:latin typeface="Calibri" pitchFamily="34" charset="0"/>
                <a:cs typeface="Calibri" pitchFamily="34" charset="0"/>
              </a:rPr>
              <a:t>об’єктів</a:t>
            </a:r>
            <a:endParaRPr lang="uk-UA" sz="20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50061">
            <a:off x="3573521" y="1177169"/>
            <a:ext cx="553410" cy="58799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51" y="3753036"/>
            <a:ext cx="1630633" cy="6480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Стрелка углом вверх 11"/>
          <p:cNvSpPr/>
          <p:nvPr/>
        </p:nvSpPr>
        <p:spPr>
          <a:xfrm rot="16200000" flipH="1" flipV="1">
            <a:off x="658308" y="4340501"/>
            <a:ext cx="996431" cy="1358348"/>
          </a:xfrm>
          <a:prstGeom prst="bent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Стрелка углом вверх 19"/>
          <p:cNvSpPr/>
          <p:nvPr/>
        </p:nvSpPr>
        <p:spPr>
          <a:xfrm rot="16200000" flipV="1">
            <a:off x="2301962" y="3475557"/>
            <a:ext cx="1069461" cy="1022341"/>
          </a:xfrm>
          <a:prstGeom prst="bent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Лента лицом вверх 13"/>
          <p:cNvSpPr/>
          <p:nvPr/>
        </p:nvSpPr>
        <p:spPr>
          <a:xfrm>
            <a:off x="209886" y="2341857"/>
            <a:ext cx="8619503" cy="918270"/>
          </a:xfrm>
          <a:prstGeom prst="ribbon2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Організаційні діаграми </a:t>
            </a:r>
            <a:r>
              <a:rPr lang="uk-UA" sz="2000" b="1" dirty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є частиною об’єктів </a:t>
            </a:r>
            <a:r>
              <a:rPr lang="en-US" sz="24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SmartArt </a:t>
            </a:r>
            <a:endParaRPr lang="uk-UA" sz="24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417" y="4653136"/>
            <a:ext cx="1388792" cy="14286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504" y="3260127"/>
            <a:ext cx="5550992" cy="2992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167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4165"/>
            <a:ext cx="7964686" cy="6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600" b="1" dirty="0">
                <a:solidFill>
                  <a:srgbClr val="000066"/>
                </a:solidFill>
                <a:effectLst>
                  <a:glow rad="139700">
                    <a:schemeClr val="accent2">
                      <a:lumMod val="20000"/>
                      <a:lumOff val="80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Вставляння об'єкта </a:t>
            </a:r>
            <a:r>
              <a:rPr lang="en-US" sz="3600" b="1" dirty="0" smtClean="0">
                <a:solidFill>
                  <a:srgbClr val="000066"/>
                </a:solidFill>
                <a:effectLst>
                  <a:glow rad="139700">
                    <a:schemeClr val="accent2">
                      <a:lumMod val="20000"/>
                      <a:lumOff val="80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WordArt</a:t>
            </a:r>
            <a:endParaRPr lang="uk-UA" sz="3600" b="1" dirty="0">
              <a:solidFill>
                <a:srgbClr val="000066"/>
              </a:solidFill>
              <a:effectLst>
                <a:glow rad="139700">
                  <a:schemeClr val="accent2">
                    <a:lumMod val="20000"/>
                    <a:lumOff val="80000"/>
                    <a:alpha val="40000"/>
                  </a:schemeClr>
                </a:glo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161874" y="1463602"/>
            <a:ext cx="8856984" cy="1028462"/>
          </a:xfrm>
          <a:prstGeom prst="foldedCorner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5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{</a:t>
            </a:r>
            <a:r>
              <a:rPr lang="uk-UA" sz="25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Фігурний</a:t>
            </a:r>
            <a:r>
              <a:rPr lang="uk-UA" sz="2500" b="1" dirty="0" smtClean="0">
                <a:latin typeface="Calibri" pitchFamily="34" charset="0"/>
                <a:cs typeface="Calibri" pitchFamily="34" charset="0"/>
              </a:rPr>
              <a:t> текст</a:t>
            </a:r>
            <a:r>
              <a:rPr lang="en-US" sz="2500" b="1" dirty="0" smtClean="0">
                <a:latin typeface="Calibri" pitchFamily="34" charset="0"/>
                <a:cs typeface="Calibri" pitchFamily="34" charset="0"/>
              </a:rPr>
              <a:t>}</a:t>
            </a:r>
            <a:r>
              <a:rPr lang="uk-UA" sz="25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500" b="1" dirty="0">
                <a:latin typeface="Calibri" pitchFamily="34" charset="0"/>
                <a:cs typeface="Calibri" pitchFamily="34" charset="0"/>
              </a:rPr>
              <a:t>використовують для </a:t>
            </a:r>
            <a:r>
              <a:rPr lang="uk-UA" sz="2500" b="1" dirty="0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заголовка</a:t>
            </a:r>
            <a:r>
              <a:rPr lang="uk-UA" sz="25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500" b="1" dirty="0">
                <a:latin typeface="Calibri" pitchFamily="34" charset="0"/>
                <a:cs typeface="Calibri" pitchFamily="34" charset="0"/>
              </a:rPr>
              <a:t>документа, </a:t>
            </a:r>
            <a:r>
              <a:rPr lang="uk-UA" sz="2500" b="1" dirty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підписів</a:t>
            </a:r>
            <a:r>
              <a:rPr lang="uk-UA" sz="2500" b="1" dirty="0">
                <a:latin typeface="Calibri" pitchFamily="34" charset="0"/>
                <a:cs typeface="Calibri" pitchFamily="34" charset="0"/>
              </a:rPr>
              <a:t> до </a:t>
            </a:r>
            <a:r>
              <a:rPr lang="uk-UA" sz="2500" b="1" dirty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ілюстрацій</a:t>
            </a:r>
            <a:r>
              <a:rPr lang="uk-UA" sz="25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500" b="1" dirty="0" smtClean="0">
                <a:latin typeface="Calibri" pitchFamily="34" charset="0"/>
                <a:cs typeface="Calibri" pitchFamily="34" charset="0"/>
              </a:rPr>
              <a:t>тощо.</a:t>
            </a:r>
            <a:endParaRPr lang="uk-UA" sz="25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50061">
            <a:off x="3567143" y="961146"/>
            <a:ext cx="553410" cy="58799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51" y="3753036"/>
            <a:ext cx="1630633" cy="6480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Стрелка углом вверх 11"/>
          <p:cNvSpPr/>
          <p:nvPr/>
        </p:nvSpPr>
        <p:spPr>
          <a:xfrm rot="16200000" flipH="1" flipV="1">
            <a:off x="802322" y="4196488"/>
            <a:ext cx="996433" cy="1646378"/>
          </a:xfrm>
          <a:prstGeom prst="bent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Стрелка углом вверх 19"/>
          <p:cNvSpPr/>
          <p:nvPr/>
        </p:nvSpPr>
        <p:spPr>
          <a:xfrm rot="16200000" flipV="1">
            <a:off x="2982095" y="3138736"/>
            <a:ext cx="1069462" cy="1876671"/>
          </a:xfrm>
          <a:prstGeom prst="bent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Лента лицом вверх 13"/>
          <p:cNvSpPr/>
          <p:nvPr/>
        </p:nvSpPr>
        <p:spPr>
          <a:xfrm>
            <a:off x="209886" y="2341857"/>
            <a:ext cx="8619503" cy="771346"/>
          </a:xfrm>
          <a:prstGeom prst="ribbon2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spc="50" dirty="0" smtClean="0">
                <a:ln w="11430"/>
                <a:blipFill>
                  <a:blip r:embed="rId6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текст </a:t>
            </a:r>
            <a:r>
              <a:rPr lang="en-US" sz="3600" b="1" spc="50" dirty="0">
                <a:ln w="11430"/>
                <a:blipFill>
                  <a:blip r:embed="rId6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WordArt</a:t>
            </a:r>
            <a:r>
              <a:rPr lang="en-US" sz="3600" b="1" spc="50" dirty="0" smtClean="0">
                <a:ln w="11430"/>
                <a:blipFill>
                  <a:blip r:embed="rId6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endParaRPr lang="uk-UA" sz="3600" b="1" spc="50" dirty="0">
              <a:ln w="11430"/>
              <a:blipFill>
                <a:blip r:embed="rId6"/>
                <a:tile tx="0" ty="0" sx="100000" sy="100000" flip="none" algn="tl"/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81223"/>
            <a:ext cx="2905125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Стрелка углом вверх 15"/>
          <p:cNvSpPr/>
          <p:nvPr/>
        </p:nvSpPr>
        <p:spPr>
          <a:xfrm rot="16200000" flipH="1" flipV="1">
            <a:off x="770998" y="4196488"/>
            <a:ext cx="996433" cy="1646378"/>
          </a:xfrm>
          <a:prstGeom prst="bent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Стрелка углом вверх 16"/>
          <p:cNvSpPr/>
          <p:nvPr/>
        </p:nvSpPr>
        <p:spPr>
          <a:xfrm rot="16200000" flipV="1">
            <a:off x="2950771" y="3138736"/>
            <a:ext cx="1069462" cy="1876671"/>
          </a:xfrm>
          <a:prstGeom prst="bent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227" y="4757066"/>
            <a:ext cx="1141242" cy="15216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543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  <p:bldP spid="14" grpId="0" animBg="1"/>
      <p:bldP spid="16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uk-UA" b="1" dirty="0"/>
              <a:t>Домашнє завдання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323" y="2147316"/>
            <a:ext cx="2674568" cy="3067395"/>
          </a:xfrm>
          <a:prstGeom prst="rect">
            <a:avLst/>
          </a:prstGeom>
        </p:spPr>
      </p:pic>
      <p:sp>
        <p:nvSpPr>
          <p:cNvPr id="6" name="Місце для вмісту 2"/>
          <p:cNvSpPr txBox="1">
            <a:spLocks/>
          </p:cNvSpPr>
          <p:nvPr/>
        </p:nvSpPr>
        <p:spPr>
          <a:xfrm>
            <a:off x="409159" y="1789773"/>
            <a:ext cx="5616624" cy="4752528"/>
          </a:xfrm>
          <a:prstGeom prst="foldedCorner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2438" indent="-452438">
              <a:buFont typeface="Wingdings" panose="05000000000000000000" pitchFamily="2" charset="2"/>
              <a:buChar char="q"/>
            </a:pPr>
            <a:endParaRPr lang="uk-UA" sz="3600" b="1" dirty="0" smtClean="0">
              <a:solidFill>
                <a:srgbClr val="C00000"/>
              </a:solidFill>
            </a:endParaRPr>
          </a:p>
          <a:p>
            <a:pPr marL="452438" indent="-452438">
              <a:buFont typeface="Wingdings" panose="05000000000000000000" pitchFamily="2" charset="2"/>
              <a:buChar char="q"/>
            </a:pPr>
            <a:r>
              <a:rPr lang="uk-UA" sz="3600" b="1" dirty="0" smtClean="0">
                <a:solidFill>
                  <a:srgbClr val="C00000"/>
                </a:solidFill>
              </a:rPr>
              <a:t>Читати  § 24</a:t>
            </a:r>
            <a:endParaRPr lang="en-US" sz="3600" b="1" dirty="0" smtClean="0">
              <a:solidFill>
                <a:srgbClr val="C00000"/>
              </a:solidFill>
            </a:endParaRPr>
          </a:p>
          <a:p>
            <a:pPr marL="452438" indent="-452438">
              <a:buFont typeface="Wingdings" panose="05000000000000000000" pitchFamily="2" charset="2"/>
              <a:buChar char="q"/>
            </a:pPr>
            <a:r>
              <a:rPr lang="uk-UA" sz="28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Опрацювати контрольні запитання з рубрик </a:t>
            </a:r>
          </a:p>
          <a:p>
            <a:pPr marL="0" indent="0" algn="ctr">
              <a:buNone/>
            </a:pPr>
            <a:r>
              <a:rPr lang="uk-UA" sz="2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«Обговорюємо» </a:t>
            </a:r>
          </a:p>
          <a:p>
            <a:pPr marL="0" indent="0" algn="ctr">
              <a:buNone/>
            </a:pPr>
            <a:r>
              <a:rPr lang="uk-UA" sz="28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та </a:t>
            </a:r>
          </a:p>
          <a:p>
            <a:pPr marL="0" indent="0" algn="ctr">
              <a:buNone/>
            </a:pPr>
            <a:r>
              <a:rPr lang="uk-UA" sz="2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«Оціни свої знання»</a:t>
            </a:r>
          </a:p>
          <a:p>
            <a:pPr marL="441325" indent="-441325" algn="ctr">
              <a:buFont typeface="Wingdings" pitchFamily="2" charset="2"/>
              <a:buChar char="q"/>
            </a:pPr>
            <a:r>
              <a:rPr lang="uk-UA" sz="2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Заповнити «СЛОВНИЧОК»</a:t>
            </a:r>
          </a:p>
          <a:p>
            <a:pPr marL="0" indent="0" algn="ctr">
              <a:buNone/>
            </a:pPr>
            <a:endParaRPr lang="uk-UA" sz="3600" b="1" dirty="0">
              <a:solidFill>
                <a:srgbClr val="002060"/>
              </a:solidFill>
            </a:endParaRPr>
          </a:p>
          <a:p>
            <a:pPr marL="452438" indent="-452438">
              <a:buFont typeface="Wingdings" panose="05000000000000000000" pitchFamily="2" charset="2"/>
              <a:buChar char="q"/>
            </a:pPr>
            <a:endParaRPr lang="uk-UA" sz="36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uk-UA" sz="36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uk-UA" sz="3600" b="1" dirty="0" smtClean="0">
              <a:solidFill>
                <a:srgbClr val="002060"/>
              </a:solidFill>
            </a:endParaRPr>
          </a:p>
        </p:txBody>
      </p:sp>
      <p:pic>
        <p:nvPicPr>
          <p:cNvPr id="7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471" y="1337690"/>
            <a:ext cx="762000" cy="809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41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75" y="5300663"/>
            <a:ext cx="1562100" cy="15621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black">
          <a:xfrm>
            <a:off x="1763688" y="3653"/>
            <a:ext cx="5400600" cy="563563"/>
          </a:xfrm>
          <a:prstGeom prst="round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defRPr/>
            </a:pPr>
            <a:r>
              <a:rPr lang="uk-UA" dirty="0" smtClean="0">
                <a:solidFill>
                  <a:srgbClr val="002060"/>
                </a:solidFill>
              </a:rPr>
              <a:t>Розгадай ребус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12294" name="Picture 60" descr="3D_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2954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36254" y="5223746"/>
            <a:ext cx="6071492" cy="1021556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5400" b="1" i="1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ЗОБРАЖЕННЯ</a:t>
            </a:r>
            <a:endParaRPr lang="uk-UA" sz="5400" b="1" i="1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pic>
        <p:nvPicPr>
          <p:cNvPr id="10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 rot="21128058">
            <a:off x="292319" y="277827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85" y="1811778"/>
            <a:ext cx="8118229" cy="2917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182094"/>
            <a:ext cx="762000" cy="809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600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cs409431.vk.me/v409431294/b45/u6SD4qQ512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961" y="4149080"/>
            <a:ext cx="3078485" cy="246524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4165"/>
            <a:ext cx="7964686" cy="6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>
                <a:solidFill>
                  <a:srgbClr val="0000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«Зіпсована записка» </a:t>
            </a:r>
          </a:p>
        </p:txBody>
      </p:sp>
      <p:sp>
        <p:nvSpPr>
          <p:cNvPr id="3" name="Загнутый угол 2"/>
          <p:cNvSpPr/>
          <p:nvPr/>
        </p:nvSpPr>
        <p:spPr>
          <a:xfrm>
            <a:off x="1043608" y="2564904"/>
            <a:ext cx="6912768" cy="1873270"/>
          </a:xfrm>
          <a:prstGeom prst="foldedCorner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latin typeface="Calibri" pitchFamily="34" charset="0"/>
                <a:cs typeface="Calibri" pitchFamily="34" charset="0"/>
              </a:rPr>
              <a:t>Набрати текст у текстовий документ означає </a:t>
            </a:r>
            <a:r>
              <a:rPr lang="uk-UA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...</a:t>
            </a:r>
            <a:r>
              <a:rPr lang="uk-UA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3200" b="1" dirty="0">
                <a:latin typeface="Calibri" pitchFamily="34" charset="0"/>
                <a:cs typeface="Calibri" pitchFamily="34" charset="0"/>
              </a:rPr>
              <a:t>текст з </a:t>
            </a:r>
            <a:r>
              <a:rPr lang="uk-UA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...</a:t>
            </a:r>
            <a:r>
              <a:rPr lang="uk-UA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3200" b="1" i="1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ctr"/>
            <a:endParaRPr lang="ru-RU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403648" y="1588150"/>
            <a:ext cx="6408712" cy="550962"/>
          </a:xfrm>
          <a:prstGeom prst="snip2Diag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ibl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Вставте пропущені </a:t>
            </a:r>
            <a:r>
              <a:rPr lang="uk-UA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слова</a:t>
            </a:r>
            <a:endParaRPr lang="uk-UA" sz="2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26" y="908720"/>
            <a:ext cx="762000" cy="809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лако 4"/>
          <p:cNvSpPr/>
          <p:nvPr/>
        </p:nvSpPr>
        <p:spPr>
          <a:xfrm>
            <a:off x="56953" y="2582562"/>
            <a:ext cx="952152" cy="1405533"/>
          </a:xfrm>
          <a:prstGeom prst="clou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72" name="Picture 4" descr="http://cs617431.vk.me/v617431956/198d8/_XRLWDNVcU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66" y="2780928"/>
            <a:ext cx="980728" cy="122844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00192" y="4541736"/>
            <a:ext cx="2631670" cy="2308324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Варіанти:</a:t>
            </a:r>
          </a:p>
          <a:p>
            <a:pPr marL="342900" indent="-342900">
              <a:buClr>
                <a:srgbClr val="000099"/>
              </a:buClr>
              <a:buFont typeface="Wingdings" pitchFamily="2" charset="2"/>
              <a:buChar char="q"/>
            </a:pPr>
            <a:r>
              <a:rPr lang="uk-UA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збереження;</a:t>
            </a:r>
          </a:p>
          <a:p>
            <a:pPr marL="342900" indent="-342900">
              <a:buClr>
                <a:srgbClr val="000099"/>
              </a:buClr>
              <a:buFont typeface="Wingdings" pitchFamily="2" charset="2"/>
              <a:buChar char="q"/>
            </a:pPr>
            <a:r>
              <a:rPr lang="uk-UA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редагування;</a:t>
            </a:r>
          </a:p>
          <a:p>
            <a:pPr marL="342900" indent="-342900">
              <a:buClr>
                <a:srgbClr val="000099"/>
              </a:buClr>
              <a:buFont typeface="Wingdings" pitchFamily="2" charset="2"/>
              <a:buChar char="q"/>
            </a:pPr>
            <a:r>
              <a:rPr lang="uk-UA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введення;</a:t>
            </a:r>
          </a:p>
          <a:p>
            <a:pPr marL="342900" indent="-342900">
              <a:buClr>
                <a:srgbClr val="000099"/>
              </a:buClr>
              <a:buFont typeface="Wingdings" pitchFamily="2" charset="2"/>
              <a:buChar char="q"/>
            </a:pPr>
            <a:r>
              <a:rPr lang="uk-UA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монітор;</a:t>
            </a:r>
          </a:p>
          <a:p>
            <a:pPr marL="342900" indent="-342900">
              <a:buClr>
                <a:srgbClr val="000099"/>
              </a:buClr>
              <a:buFont typeface="Wingdings" pitchFamily="2" charset="2"/>
              <a:buChar char="q"/>
            </a:pPr>
            <a:r>
              <a:rPr lang="uk-UA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клавіатура;</a:t>
            </a:r>
          </a:p>
          <a:p>
            <a:pPr marL="342900" indent="-342900">
              <a:buClr>
                <a:srgbClr val="000099"/>
              </a:buClr>
              <a:buFont typeface="Wingdings" pitchFamily="2" charset="2"/>
              <a:buChar char="q"/>
            </a:pPr>
            <a:r>
              <a:rPr lang="uk-UA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мишка</a:t>
            </a:r>
            <a:endParaRPr lang="uk-UA" sz="2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42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500856" y="0"/>
            <a:ext cx="8229600" cy="900906"/>
          </a:xfrm>
        </p:spPr>
        <p:txBody>
          <a:bodyPr/>
          <a:lstStyle/>
          <a:p>
            <a:pPr eaLnBrk="1" hangingPunct="1"/>
            <a:r>
              <a:rPr lang="uk-UA" altLang="uk-UA" sz="3100" b="1" dirty="0" smtClean="0"/>
              <a:t>Працюємо за комп’ютером</a:t>
            </a:r>
          </a:p>
        </p:txBody>
      </p:sp>
      <p:pic>
        <p:nvPicPr>
          <p:cNvPr id="7" name="Picture 2" descr="http://reaction.org.ua/wp-content/themes/quiven/timthumb.php?src=http://reaction.org.ua/wp-content/uploads/2013/04/%D0%BA%D0%BE%D0%BC%D0%BF%D1%8E%D1%82%D0%B5%D1%80-%D1%8F%D0%BA-%D1%81%D0%B8%D0%B4%D1%96%D1%82%D0%B8.jpg&amp;w=627&amp;h=300&amp;zc=1&amp;q=100&amp;s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708150"/>
            <a:ext cx="8729663" cy="4175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60" descr="3D_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2954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 rot="20766535">
            <a:off x="292319" y="362158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547664" y="25602"/>
            <a:ext cx="5656411" cy="59508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uk-UA" altLang="uk-UA" sz="3600" b="1" dirty="0" smtClean="0">
                <a:solidFill>
                  <a:srgbClr val="002060"/>
                </a:solidFill>
                <a:latin typeface="+mn-lt"/>
              </a:rPr>
              <a:t>Робота з комп'ютером</a:t>
            </a:r>
          </a:p>
        </p:txBody>
      </p:sp>
      <p:pic>
        <p:nvPicPr>
          <p:cNvPr id="16390" name="Picture 4" descr="http://gkuznetsova69.rusedu.net/gallery/2874/nepravilna_poz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40" y="5301208"/>
            <a:ext cx="1477288" cy="146995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нутый угол 8"/>
          <p:cNvSpPr/>
          <p:nvPr/>
        </p:nvSpPr>
        <p:spPr>
          <a:xfrm>
            <a:off x="971600" y="1628800"/>
            <a:ext cx="6984776" cy="4775002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98638" indent="-1798638" defTabSz="250825">
              <a:spcAft>
                <a:spcPts val="1200"/>
              </a:spcAft>
            </a:pPr>
            <a:r>
              <a:rPr lang="uk-UA" sz="3200" b="1" spc="50" dirty="0">
                <a:ln w="11430"/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Вправа </a:t>
            </a:r>
            <a:r>
              <a:rPr lang="uk-UA" sz="3200" b="1" spc="50" dirty="0" smtClean="0">
                <a:ln w="11430"/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uk-UA" sz="3200" spc="50" dirty="0" smtClean="0">
                <a:ln w="11430"/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uk-UA" sz="3200" b="1" spc="50" dirty="0" smtClean="0">
                <a:ln w="11430"/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Вставлення зображення до текстового зображення</a:t>
            </a:r>
          </a:p>
          <a:p>
            <a:pPr marL="1798638" indent="-1798638" defTabSz="250825">
              <a:spcAft>
                <a:spcPts val="1200"/>
              </a:spcAft>
            </a:pPr>
            <a:r>
              <a:rPr lang="uk-UA" sz="3200" b="1" spc="50" dirty="0" smtClean="0">
                <a:ln w="11430"/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Вправа </a:t>
            </a:r>
            <a:r>
              <a:rPr lang="uk-UA" sz="3200" b="1" spc="50" dirty="0" smtClean="0">
                <a:ln w="11430"/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uk-UA" sz="3200" b="1" spc="50" dirty="0" smtClean="0">
                <a:ln w="11430"/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. Форматування зображень</a:t>
            </a:r>
          </a:p>
          <a:p>
            <a:pPr marL="1798638" indent="-1798638" defTabSz="250825">
              <a:spcAft>
                <a:spcPts val="1200"/>
              </a:spcAft>
            </a:pPr>
            <a:r>
              <a:rPr lang="uk-UA" sz="3200" b="1" spc="50" dirty="0" smtClean="0">
                <a:ln w="11430"/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Вправа</a:t>
            </a:r>
            <a:r>
              <a:rPr lang="uk-UA" sz="3200" b="1" spc="50" dirty="0" smtClean="0">
                <a:ln w="11430"/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 3</a:t>
            </a:r>
            <a:r>
              <a:rPr lang="uk-UA" sz="3200" b="1" spc="50" dirty="0" smtClean="0">
                <a:ln w="11430"/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. Створення організаційної діаграми</a:t>
            </a:r>
          </a:p>
          <a:p>
            <a:pPr marL="1798638" indent="-1798638" defTabSz="250825">
              <a:spcAft>
                <a:spcPts val="1200"/>
              </a:spcAft>
            </a:pPr>
            <a:r>
              <a:rPr lang="uk-UA" sz="3200" b="1" spc="50" dirty="0">
                <a:ln w="11430"/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Вправа</a:t>
            </a:r>
            <a:r>
              <a:rPr lang="uk-UA" sz="3200" b="1" spc="50" dirty="0">
                <a:ln w="11430"/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3200" b="1" spc="50" dirty="0" smtClean="0">
                <a:ln w="11430"/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uk-UA" sz="3200" b="1" spc="50" dirty="0" smtClean="0">
                <a:ln w="11430"/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. Картинки з колекції </a:t>
            </a:r>
            <a:r>
              <a:rPr lang="en-US" sz="3200" b="1" spc="50" dirty="0" smtClean="0">
                <a:ln w="11430"/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MS Clip Gallery</a:t>
            </a:r>
            <a:endParaRPr lang="uk-UA" sz="3200" b="1" spc="50" dirty="0">
              <a:ln w="11430"/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251520" y="5369264"/>
            <a:ext cx="3024336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9pPr>
          </a:lstStyle>
          <a:p>
            <a:r>
              <a:rPr lang="uk-UA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Діємо</a:t>
            </a:r>
            <a:endParaRPr lang="uk-UA" b="1" dirty="0">
              <a:solidFill>
                <a:schemeClr val="bg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232" y="957960"/>
            <a:ext cx="762000" cy="809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747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4165"/>
            <a:ext cx="7964686" cy="6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>
                <a:solidFill>
                  <a:srgbClr val="0000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«Зіпсована записка» </a:t>
            </a:r>
          </a:p>
        </p:txBody>
      </p:sp>
      <p:sp>
        <p:nvSpPr>
          <p:cNvPr id="3" name="Загнутый угол 2"/>
          <p:cNvSpPr/>
          <p:nvPr/>
        </p:nvSpPr>
        <p:spPr>
          <a:xfrm>
            <a:off x="1043608" y="2564904"/>
            <a:ext cx="6912768" cy="1873270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latin typeface="Calibri" pitchFamily="34" charset="0"/>
                <a:cs typeface="Calibri" pitchFamily="34" charset="0"/>
              </a:rPr>
              <a:t>Набрати текст у текстовий документ означає </a:t>
            </a:r>
            <a:r>
              <a:rPr lang="uk-UA" sz="3200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ввести</a:t>
            </a:r>
            <a:r>
              <a:rPr lang="uk-UA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3200" b="1" dirty="0">
                <a:latin typeface="Calibri" pitchFamily="34" charset="0"/>
                <a:cs typeface="Calibri" pitchFamily="34" charset="0"/>
              </a:rPr>
              <a:t>текст з </a:t>
            </a:r>
            <a:r>
              <a:rPr lang="uk-UA" sz="3200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клавіатури</a:t>
            </a:r>
            <a:r>
              <a:rPr lang="uk-UA" sz="3200" b="1" i="1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ctr"/>
            <a:endParaRPr lang="ru-RU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403648" y="1588150"/>
            <a:ext cx="6408712" cy="550962"/>
          </a:xfrm>
          <a:prstGeom prst="snip2Diag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ibl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Вставте пропущені </a:t>
            </a:r>
            <a:r>
              <a:rPr lang="uk-UA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слова</a:t>
            </a:r>
            <a:endParaRPr lang="uk-UA" sz="2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56953" y="2582562"/>
            <a:ext cx="952152" cy="1405533"/>
          </a:xfrm>
          <a:prstGeom prst="clou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http://4.bp.blogspot.com/-IV3Jk1c72oQ/VDEaYmYUd0I/AAAAAAAAADA/Yrk8hq7EPfo/s1600/53e7af0de43d1-25_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403" y="4438174"/>
            <a:ext cx="3623177" cy="240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943" y="1042621"/>
            <a:ext cx="762000" cy="809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07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4165"/>
            <a:ext cx="7964686" cy="6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>
                <a:solidFill>
                  <a:srgbClr val="0000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«Зіпсована записка» </a:t>
            </a:r>
          </a:p>
        </p:txBody>
      </p:sp>
      <p:sp>
        <p:nvSpPr>
          <p:cNvPr id="3" name="Загнутый угол 2"/>
          <p:cNvSpPr/>
          <p:nvPr/>
        </p:nvSpPr>
        <p:spPr>
          <a:xfrm>
            <a:off x="1043608" y="2564904"/>
            <a:ext cx="6912768" cy="2460962"/>
          </a:xfrm>
          <a:prstGeom prst="foldedCorner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latin typeface="Calibri" pitchFamily="34" charset="0"/>
                <a:cs typeface="Calibri" pitchFamily="34" charset="0"/>
              </a:rPr>
              <a:t>Виправлення помилок, вилучення зайвих слів і речень, внесення додаткових слів, речень і абзаців — це </a:t>
            </a:r>
            <a:r>
              <a:rPr lang="uk-UA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...</a:t>
            </a:r>
            <a:r>
              <a:rPr lang="uk-UA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3200" b="1" dirty="0" smtClean="0">
                <a:latin typeface="Calibri" pitchFamily="34" charset="0"/>
                <a:cs typeface="Calibri" pitchFamily="34" charset="0"/>
              </a:rPr>
              <a:t>текстового</a:t>
            </a:r>
            <a:r>
              <a:rPr lang="uk-UA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3200" b="1" dirty="0">
                <a:latin typeface="Calibri" pitchFamily="34" charset="0"/>
                <a:cs typeface="Calibri" pitchFamily="34" charset="0"/>
              </a:rPr>
              <a:t>документа</a:t>
            </a:r>
            <a:r>
              <a:rPr lang="uk-UA" sz="3200" b="1" dirty="0" smtClean="0">
                <a:latin typeface="Calibri" pitchFamily="34" charset="0"/>
                <a:cs typeface="Calibri" pitchFamily="34" charset="0"/>
              </a:rPr>
              <a:t>.</a:t>
            </a:r>
            <a:endParaRPr lang="ru-RU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403648" y="1588150"/>
            <a:ext cx="6408712" cy="550962"/>
          </a:xfrm>
          <a:prstGeom prst="snip2Diag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ibl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Вставте пропущені </a:t>
            </a:r>
            <a:r>
              <a:rPr lang="uk-UA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слова</a:t>
            </a:r>
            <a:endParaRPr lang="uk-UA" sz="2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56953" y="2582562"/>
            <a:ext cx="952152" cy="1405533"/>
          </a:xfrm>
          <a:prstGeom prst="clou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Picture 2" descr="http://cs409431.vk.me/v409431294/b45/u6SD4qQ512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366" y="4376549"/>
            <a:ext cx="3078485" cy="246524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cs617431.vk.me/v617431956/198d8/_XRLWDNVc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66" y="2780928"/>
            <a:ext cx="980728" cy="122844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321" y="908720"/>
            <a:ext cx="762000" cy="809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300192" y="4549494"/>
            <a:ext cx="2631670" cy="2308324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Варіанти:</a:t>
            </a:r>
          </a:p>
          <a:p>
            <a:pPr marL="342900" indent="-342900">
              <a:buClr>
                <a:srgbClr val="000099"/>
              </a:buClr>
              <a:buFont typeface="Wingdings" pitchFamily="2" charset="2"/>
              <a:buChar char="q"/>
            </a:pPr>
            <a:r>
              <a:rPr lang="uk-UA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збереження;</a:t>
            </a:r>
          </a:p>
          <a:p>
            <a:pPr marL="342900" indent="-342900">
              <a:buClr>
                <a:srgbClr val="000099"/>
              </a:buClr>
              <a:buFont typeface="Wingdings" pitchFamily="2" charset="2"/>
              <a:buChar char="q"/>
            </a:pPr>
            <a:r>
              <a:rPr lang="uk-UA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редагування;</a:t>
            </a:r>
          </a:p>
          <a:p>
            <a:pPr marL="342900" indent="-342900">
              <a:buClr>
                <a:srgbClr val="000099"/>
              </a:buClr>
              <a:buFont typeface="Wingdings" pitchFamily="2" charset="2"/>
              <a:buChar char="q"/>
            </a:pPr>
            <a:r>
              <a:rPr lang="uk-UA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введення;</a:t>
            </a:r>
          </a:p>
          <a:p>
            <a:pPr marL="342900" indent="-342900">
              <a:buClr>
                <a:srgbClr val="000099"/>
              </a:buClr>
              <a:buFont typeface="Wingdings" pitchFamily="2" charset="2"/>
              <a:buChar char="q"/>
            </a:pPr>
            <a:r>
              <a:rPr lang="uk-UA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відкриття;</a:t>
            </a:r>
          </a:p>
          <a:p>
            <a:pPr marL="342900" indent="-342900">
              <a:buClr>
                <a:srgbClr val="000099"/>
              </a:buClr>
              <a:buFont typeface="Wingdings" pitchFamily="2" charset="2"/>
              <a:buChar char="q"/>
            </a:pPr>
            <a:r>
              <a:rPr lang="uk-UA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перегляд;</a:t>
            </a:r>
          </a:p>
          <a:p>
            <a:pPr marL="342900" indent="-342900">
              <a:buClr>
                <a:srgbClr val="000099"/>
              </a:buClr>
              <a:buFont typeface="Wingdings" pitchFamily="2" charset="2"/>
              <a:buChar char="q"/>
            </a:pPr>
            <a:r>
              <a:rPr lang="uk-UA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друк</a:t>
            </a:r>
            <a:endParaRPr lang="uk-UA" sz="2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46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4165"/>
            <a:ext cx="7964686" cy="6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>
                <a:solidFill>
                  <a:srgbClr val="0000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«Зіпсована записка» </a:t>
            </a:r>
          </a:p>
        </p:txBody>
      </p:sp>
      <p:sp>
        <p:nvSpPr>
          <p:cNvPr id="3" name="Загнутый угол 2"/>
          <p:cNvSpPr/>
          <p:nvPr/>
        </p:nvSpPr>
        <p:spPr>
          <a:xfrm>
            <a:off x="1043608" y="2564904"/>
            <a:ext cx="6912768" cy="3048655"/>
          </a:xfrm>
          <a:prstGeom prst="foldedCorner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latin typeface="Calibri" pitchFamily="34" charset="0"/>
                <a:cs typeface="Calibri" pitchFamily="34" charset="0"/>
              </a:rPr>
              <a:t>Виправлення помилок, вилучення зайвих слів і речень, внесення додаткових слів, речень і абзаців — це </a:t>
            </a:r>
            <a:r>
              <a:rPr lang="uk-UA" sz="3200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редагування</a:t>
            </a:r>
            <a:r>
              <a:rPr lang="uk-UA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200" b="1" dirty="0">
                <a:latin typeface="Calibri" pitchFamily="34" charset="0"/>
                <a:cs typeface="Calibri" pitchFamily="34" charset="0"/>
              </a:rPr>
              <a:t>текстового</a:t>
            </a:r>
            <a:r>
              <a:rPr lang="uk-UA" sz="3200" b="1" dirty="0">
                <a:latin typeface="Calibri" pitchFamily="34" charset="0"/>
                <a:cs typeface="Calibri" pitchFamily="34" charset="0"/>
              </a:rPr>
              <a:t> документа</a:t>
            </a:r>
            <a:r>
              <a:rPr lang="uk-UA" sz="3200" b="1" dirty="0" smtClean="0">
                <a:latin typeface="Calibri" pitchFamily="34" charset="0"/>
                <a:cs typeface="Calibri" pitchFamily="34" charset="0"/>
              </a:rPr>
              <a:t>.</a:t>
            </a:r>
            <a:endParaRPr lang="ru-RU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403648" y="1588150"/>
            <a:ext cx="6408712" cy="550962"/>
          </a:xfrm>
          <a:prstGeom prst="snip2Diag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ibl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Вставте пропущені </a:t>
            </a:r>
            <a:r>
              <a:rPr lang="uk-UA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слова</a:t>
            </a:r>
            <a:endParaRPr lang="uk-UA" sz="2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56953" y="2582562"/>
            <a:ext cx="952152" cy="1405533"/>
          </a:xfrm>
          <a:prstGeom prst="clou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Picture 2" descr="http://4.bp.blogspot.com/-IV3Jk1c72oQ/VDEaYmYUd0I/AAAAAAAAADA/Yrk8hq7EPfo/s1600/53e7af0de43d1-25_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787" y="4857118"/>
            <a:ext cx="3011358" cy="2000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004" y="960735"/>
            <a:ext cx="762000" cy="809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682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4165"/>
            <a:ext cx="7964686" cy="6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>
                <a:solidFill>
                  <a:srgbClr val="0000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«Зіпсована записка» </a:t>
            </a:r>
          </a:p>
        </p:txBody>
      </p:sp>
      <p:sp>
        <p:nvSpPr>
          <p:cNvPr id="3" name="Загнутый угол 2"/>
          <p:cNvSpPr/>
          <p:nvPr/>
        </p:nvSpPr>
        <p:spPr>
          <a:xfrm>
            <a:off x="1043608" y="2564904"/>
            <a:ext cx="6912768" cy="1285577"/>
          </a:xfrm>
          <a:prstGeom prst="foldedCorner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latin typeface="Calibri" pitchFamily="34" charset="0"/>
                <a:cs typeface="Calibri" pitchFamily="34" charset="0"/>
              </a:rPr>
              <a:t>Текст в абзаці можна розташувати зліва, справа, </a:t>
            </a:r>
            <a:r>
              <a:rPr lang="uk-UA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...</a:t>
            </a:r>
            <a:r>
              <a:rPr lang="uk-UA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3200" b="1" i="1" dirty="0" smtClean="0">
                <a:latin typeface="Calibri" pitchFamily="34" charset="0"/>
                <a:cs typeface="Calibri" pitchFamily="34" charset="0"/>
              </a:rPr>
              <a:t>.</a:t>
            </a:r>
            <a:endParaRPr lang="uk-UA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403648" y="1588150"/>
            <a:ext cx="6408712" cy="550962"/>
          </a:xfrm>
          <a:prstGeom prst="snip2Diag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ibl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Вставте пропущені </a:t>
            </a:r>
            <a:r>
              <a:rPr lang="uk-UA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слова</a:t>
            </a:r>
            <a:endParaRPr lang="uk-UA" sz="2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56953" y="2582562"/>
            <a:ext cx="952152" cy="1405533"/>
          </a:xfrm>
          <a:prstGeom prst="clou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Picture 2" descr="http://cs409431.vk.me/v409431294/b45/u6SD4qQ512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961" y="4149080"/>
            <a:ext cx="3078485" cy="246524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cs617431.vk.me/v617431956/198d8/_XRLWDNVc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66" y="2780928"/>
            <a:ext cx="980728" cy="122844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943" y="908720"/>
            <a:ext cx="762000" cy="809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300192" y="4459542"/>
            <a:ext cx="2631670" cy="2308324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Варіанти:</a:t>
            </a:r>
          </a:p>
          <a:p>
            <a:pPr marL="342900" indent="-342900">
              <a:buClr>
                <a:srgbClr val="000099"/>
              </a:buClr>
              <a:buFont typeface="Wingdings" pitchFamily="2" charset="2"/>
              <a:buChar char="q"/>
            </a:pPr>
            <a:r>
              <a:rPr lang="uk-UA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на диску;</a:t>
            </a:r>
          </a:p>
          <a:p>
            <a:pPr marL="342900" indent="-342900">
              <a:buClr>
                <a:srgbClr val="000099"/>
              </a:buClr>
              <a:buFont typeface="Wingdings" pitchFamily="2" charset="2"/>
              <a:buChar char="q"/>
            </a:pPr>
            <a:r>
              <a:rPr lang="uk-UA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по центру;</a:t>
            </a:r>
          </a:p>
          <a:p>
            <a:pPr marL="342900" indent="-342900">
              <a:buClr>
                <a:srgbClr val="000099"/>
              </a:buClr>
              <a:buFont typeface="Wingdings" pitchFamily="2" charset="2"/>
              <a:buChar char="q"/>
            </a:pPr>
            <a:r>
              <a:rPr lang="uk-UA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наверху;</a:t>
            </a:r>
          </a:p>
          <a:p>
            <a:pPr marL="342900" indent="-342900">
              <a:buClr>
                <a:srgbClr val="000099"/>
              </a:buClr>
              <a:buFont typeface="Wingdings" pitchFamily="2" charset="2"/>
              <a:buChar char="q"/>
            </a:pPr>
            <a:r>
              <a:rPr lang="uk-UA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знизу;</a:t>
            </a:r>
          </a:p>
          <a:p>
            <a:pPr marL="342900" indent="-342900">
              <a:buClr>
                <a:srgbClr val="000099"/>
              </a:buClr>
              <a:buFont typeface="Wingdings" pitchFamily="2" charset="2"/>
              <a:buChar char="q"/>
            </a:pPr>
            <a:r>
              <a:rPr lang="uk-UA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по ширині;</a:t>
            </a:r>
          </a:p>
          <a:p>
            <a:pPr marL="342900" indent="-342900">
              <a:buClr>
                <a:srgbClr val="000099"/>
              </a:buClr>
              <a:buFont typeface="Wingdings" pitchFamily="2" charset="2"/>
              <a:buChar char="q"/>
            </a:pPr>
            <a:r>
              <a:rPr lang="uk-UA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на папері</a:t>
            </a:r>
            <a:endParaRPr lang="uk-UA" sz="2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95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4165"/>
            <a:ext cx="7964686" cy="6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>
                <a:solidFill>
                  <a:srgbClr val="0000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«Зіпсована записка» </a:t>
            </a:r>
          </a:p>
        </p:txBody>
      </p:sp>
      <p:sp>
        <p:nvSpPr>
          <p:cNvPr id="3" name="Загнутый угол 2"/>
          <p:cNvSpPr/>
          <p:nvPr/>
        </p:nvSpPr>
        <p:spPr>
          <a:xfrm>
            <a:off x="1043608" y="2564904"/>
            <a:ext cx="6912768" cy="1873270"/>
          </a:xfrm>
          <a:prstGeom prst="foldedCorner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latin typeface="Calibri" pitchFamily="34" charset="0"/>
                <a:cs typeface="Calibri" pitchFamily="34" charset="0"/>
              </a:rPr>
              <a:t>Текст в абзаці можна розташувати зліва, справа, </a:t>
            </a:r>
            <a:r>
              <a:rPr lang="uk-UA" sz="3200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по </a:t>
            </a:r>
            <a:r>
              <a:rPr lang="uk-UA" sz="32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центру, за </a:t>
            </a:r>
            <a:r>
              <a:rPr lang="uk-UA" sz="3200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шириною</a:t>
            </a:r>
            <a:r>
              <a:rPr lang="uk-UA" sz="3200" b="1" i="1" dirty="0" smtClean="0">
                <a:latin typeface="Calibri" pitchFamily="34" charset="0"/>
                <a:cs typeface="Calibri" pitchFamily="34" charset="0"/>
              </a:rPr>
              <a:t>.</a:t>
            </a:r>
            <a:endParaRPr lang="uk-UA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403648" y="1588150"/>
            <a:ext cx="6408712" cy="550962"/>
          </a:xfrm>
          <a:prstGeom prst="snip2Diag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ibl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Вставте пропущені </a:t>
            </a:r>
            <a:r>
              <a:rPr lang="uk-UA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слова</a:t>
            </a:r>
            <a:endParaRPr lang="uk-UA" sz="2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56953" y="2582562"/>
            <a:ext cx="952152" cy="1405533"/>
          </a:xfrm>
          <a:prstGeom prst="clou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477" y="4725144"/>
            <a:ext cx="2865046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789" y="960735"/>
            <a:ext cx="762000" cy="809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682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4165"/>
            <a:ext cx="7964686" cy="6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>
                <a:solidFill>
                  <a:srgbClr val="0000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«Зіпсована записка» </a:t>
            </a:r>
          </a:p>
        </p:txBody>
      </p:sp>
      <p:sp>
        <p:nvSpPr>
          <p:cNvPr id="3" name="Загнутый угол 2"/>
          <p:cNvSpPr/>
          <p:nvPr/>
        </p:nvSpPr>
        <p:spPr>
          <a:xfrm>
            <a:off x="1043608" y="2564904"/>
            <a:ext cx="6912768" cy="1285577"/>
          </a:xfrm>
          <a:prstGeom prst="foldedCorner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latin typeface="Calibri" pitchFamily="34" charset="0"/>
                <a:cs typeface="Calibri" pitchFamily="34" charset="0"/>
              </a:rPr>
              <a:t>Форматування текстового документа полягає у </a:t>
            </a:r>
            <a:r>
              <a:rPr lang="uk-UA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...</a:t>
            </a:r>
            <a:r>
              <a:rPr lang="uk-UA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3200" b="1" i="1" dirty="0" smtClean="0">
                <a:latin typeface="Calibri" pitchFamily="34" charset="0"/>
                <a:cs typeface="Calibri" pitchFamily="34" charset="0"/>
              </a:rPr>
              <a:t>.</a:t>
            </a:r>
            <a:endParaRPr lang="uk-UA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403648" y="1588150"/>
            <a:ext cx="6408712" cy="550962"/>
          </a:xfrm>
          <a:prstGeom prst="snip2Diag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ibl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Вставте пропущені </a:t>
            </a:r>
            <a:r>
              <a:rPr lang="uk-UA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слова</a:t>
            </a:r>
            <a:endParaRPr lang="uk-UA" sz="2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56953" y="2582562"/>
            <a:ext cx="952152" cy="1405533"/>
          </a:xfrm>
          <a:prstGeom prst="clou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Picture 2" descr="http://cs409431.vk.me/v409431294/b45/u6SD4qQ512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961" y="4149080"/>
            <a:ext cx="3078485" cy="246524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cs617431.vk.me/v617431956/198d8/_XRLWDNVc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66" y="2780928"/>
            <a:ext cx="980728" cy="122844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190" y="882604"/>
            <a:ext cx="762000" cy="809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754190" y="4073649"/>
            <a:ext cx="4177672" cy="2308324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Варіанти:</a:t>
            </a:r>
          </a:p>
          <a:p>
            <a:pPr marL="342900" indent="-342900">
              <a:buClr>
                <a:srgbClr val="000099"/>
              </a:buClr>
              <a:buFont typeface="Wingdings" pitchFamily="2" charset="2"/>
              <a:buChar char="q"/>
            </a:pPr>
            <a:r>
              <a:rPr lang="uk-UA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встановлення мови перевірки;</a:t>
            </a:r>
          </a:p>
          <a:p>
            <a:pPr marL="342900" indent="-342900">
              <a:buClr>
                <a:srgbClr val="000099"/>
              </a:buClr>
              <a:buFont typeface="Wingdings" pitchFamily="2" charset="2"/>
              <a:buChar char="q"/>
            </a:pPr>
            <a:r>
              <a:rPr lang="uk-UA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редагування тексту;</a:t>
            </a:r>
          </a:p>
          <a:p>
            <a:pPr marL="342900" indent="-342900">
              <a:buClr>
                <a:srgbClr val="000099"/>
              </a:buClr>
              <a:buFont typeface="Wingdings" pitchFamily="2" charset="2"/>
              <a:buChar char="q"/>
            </a:pPr>
            <a:r>
              <a:rPr lang="uk-UA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введення з клавіатури;</a:t>
            </a:r>
          </a:p>
          <a:p>
            <a:pPr marL="342900" indent="-342900">
              <a:buClr>
                <a:srgbClr val="000099"/>
              </a:buClr>
              <a:buFont typeface="Wingdings" pitchFamily="2" charset="2"/>
              <a:buChar char="q"/>
            </a:pPr>
            <a:r>
              <a:rPr lang="uk-UA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оформлення шрифтів;</a:t>
            </a:r>
          </a:p>
          <a:p>
            <a:pPr marL="342900" indent="-342900">
              <a:buClr>
                <a:srgbClr val="000099"/>
              </a:buClr>
              <a:buFont typeface="Wingdings" pitchFamily="2" charset="2"/>
              <a:buChar char="q"/>
            </a:pPr>
            <a:r>
              <a:rPr lang="uk-UA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встановлення </a:t>
            </a:r>
            <a:r>
              <a:rPr lang="uk-UA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абзаців;</a:t>
            </a:r>
          </a:p>
          <a:p>
            <a:pPr marL="342900" indent="-342900">
              <a:buClr>
                <a:srgbClr val="000099"/>
              </a:buClr>
              <a:buFont typeface="Wingdings" pitchFamily="2" charset="2"/>
              <a:buChar char="q"/>
            </a:pPr>
            <a:r>
              <a:rPr lang="uk-UA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збереження на диску;</a:t>
            </a:r>
          </a:p>
        </p:txBody>
      </p:sp>
    </p:spTree>
    <p:extLst>
      <p:ext uri="{BB962C8B-B14F-4D97-AF65-F5344CB8AC3E}">
        <p14:creationId xmlns:p14="http://schemas.microsoft.com/office/powerpoint/2010/main" val="416487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Граница">
  <a:themeElements>
    <a:clrScheme name="Граница 10">
      <a:dk1>
        <a:srgbClr val="000000"/>
      </a:dk1>
      <a:lt1>
        <a:srgbClr val="DDDCC5"/>
      </a:lt1>
      <a:dk2>
        <a:srgbClr val="050503"/>
      </a:dk2>
      <a:lt2>
        <a:srgbClr val="DBDAC3"/>
      </a:lt2>
      <a:accent1>
        <a:srgbClr val="EAEBE1"/>
      </a:accent1>
      <a:accent2>
        <a:srgbClr val="9DB0B7"/>
      </a:accent2>
      <a:accent3>
        <a:srgbClr val="EBEBDF"/>
      </a:accent3>
      <a:accent4>
        <a:srgbClr val="000000"/>
      </a:accent4>
      <a:accent5>
        <a:srgbClr val="F3F3EE"/>
      </a:accent5>
      <a:accent6>
        <a:srgbClr val="8E9FA6"/>
      </a:accent6>
      <a:hlink>
        <a:srgbClr val="009900"/>
      </a:hlink>
      <a:folHlink>
        <a:srgbClr val="808000"/>
      </a:folHlink>
    </a:clrScheme>
    <a:fontScheme name="Границ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10">
        <a:dk1>
          <a:srgbClr val="000000"/>
        </a:dk1>
        <a:lt1>
          <a:srgbClr val="DDDCC5"/>
        </a:lt1>
        <a:dk2>
          <a:srgbClr val="050503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11">
        <a:dk1>
          <a:srgbClr val="000000"/>
        </a:dk1>
        <a:lt1>
          <a:srgbClr val="DDDCC5"/>
        </a:lt1>
        <a:dk2>
          <a:srgbClr val="050503"/>
        </a:dk2>
        <a:lt2>
          <a:srgbClr val="777777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BoxedArt_Online</Template>
  <TotalTime>2216</TotalTime>
  <Words>719</Words>
  <Application>Microsoft Office PowerPoint</Application>
  <PresentationFormat>Экран (4:3)</PresentationFormat>
  <Paragraphs>172</Paragraphs>
  <Slides>31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9" baseType="lpstr">
      <vt:lpstr>Arial</vt:lpstr>
      <vt:lpstr>Calibri</vt:lpstr>
      <vt:lpstr>Tahoma</vt:lpstr>
      <vt:lpstr>Times New Roman</vt:lpstr>
      <vt:lpstr>Verdana</vt:lpstr>
      <vt:lpstr>Wingdings</vt:lpstr>
      <vt:lpstr>Wingdings 2</vt:lpstr>
      <vt:lpstr>Граница</vt:lpstr>
      <vt:lpstr>Текстовий процесор</vt:lpstr>
      <vt:lpstr>«Зіпсована записка» </vt:lpstr>
      <vt:lpstr>«Зіпсована записка» </vt:lpstr>
      <vt:lpstr>«Зіпсована записка» </vt:lpstr>
      <vt:lpstr>«Зіпсована записка» </vt:lpstr>
      <vt:lpstr>«Зіпсована записка» </vt:lpstr>
      <vt:lpstr>«Зіпсована записка» </vt:lpstr>
      <vt:lpstr>«Зіпсована записка» </vt:lpstr>
      <vt:lpstr>«Зіпсована записка» </vt:lpstr>
      <vt:lpstr>«Зіпсована записка» </vt:lpstr>
      <vt:lpstr>«Зіпсована записка» </vt:lpstr>
      <vt:lpstr>«Зіпсована записка» </vt:lpstr>
      <vt:lpstr>«Зіпсована записка» </vt:lpstr>
      <vt:lpstr>«Зіпсована записка» </vt:lpstr>
      <vt:lpstr>«Зіпсована записка» </vt:lpstr>
      <vt:lpstr>«Зіпсована записка» </vt:lpstr>
      <vt:lpstr>Текстовий процесор</vt:lpstr>
      <vt:lpstr>Ти опрацюєш:</vt:lpstr>
      <vt:lpstr>Тема:</vt:lpstr>
      <vt:lpstr>Вставка готових графічних зображень</vt:lpstr>
      <vt:lpstr>Редагування і форматування графічних об’єктів </vt:lpstr>
      <vt:lpstr>Редагування і форматування графічних об’єктів </vt:lpstr>
      <vt:lpstr>Редагування і форматування графічних об’єктів </vt:lpstr>
      <vt:lpstr>Вставка в текстовий документ готових фігур</vt:lpstr>
      <vt:lpstr>Вставка діаграм</vt:lpstr>
      <vt:lpstr>Організаційні діаграми</vt:lpstr>
      <vt:lpstr>Вставляння об'єкта WordArt</vt:lpstr>
      <vt:lpstr>Домашнє завдання</vt:lpstr>
      <vt:lpstr>Презентация PowerPoint</vt:lpstr>
      <vt:lpstr>Працюємо за комп’ютером</vt:lpstr>
      <vt:lpstr>Робота з комп'ютером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 Windows</cp:lastModifiedBy>
  <cp:revision>277</cp:revision>
  <dcterms:created xsi:type="dcterms:W3CDTF">2012-03-12T11:25:56Z</dcterms:created>
  <dcterms:modified xsi:type="dcterms:W3CDTF">2016-10-15T07:36:02Z</dcterms:modified>
</cp:coreProperties>
</file>