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0" r:id="rId2"/>
    <p:sldId id="329" r:id="rId3"/>
    <p:sldId id="302" r:id="rId4"/>
    <p:sldId id="307" r:id="rId5"/>
    <p:sldId id="333" r:id="rId6"/>
    <p:sldId id="336" r:id="rId7"/>
    <p:sldId id="337" r:id="rId8"/>
    <p:sldId id="338" r:id="rId9"/>
    <p:sldId id="339" r:id="rId10"/>
    <p:sldId id="335" r:id="rId11"/>
    <p:sldId id="344" r:id="rId12"/>
    <p:sldId id="340" r:id="rId13"/>
    <p:sldId id="341" r:id="rId14"/>
    <p:sldId id="284" r:id="rId15"/>
    <p:sldId id="330" r:id="rId16"/>
    <p:sldId id="285" r:id="rId17"/>
    <p:sldId id="286" r:id="rId18"/>
    <p:sldId id="287" r:id="rId19"/>
    <p:sldId id="342" r:id="rId20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A53"/>
    <a:srgbClr val="FF6600"/>
    <a:srgbClr val="FF3300"/>
    <a:srgbClr val="6600CC"/>
    <a:srgbClr val="660066"/>
    <a:srgbClr val="003300"/>
    <a:srgbClr val="000000"/>
    <a:srgbClr val="000066"/>
    <a:srgbClr val="003399"/>
    <a:srgbClr val="05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700" autoAdjust="0"/>
  </p:normalViewPr>
  <p:slideViewPr>
    <p:cSldViewPr>
      <p:cViewPr varScale="1">
        <p:scale>
          <a:sx n="67" d="100"/>
          <a:sy n="67" d="100"/>
        </p:scale>
        <p:origin x="4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55217-6281-46E5-98F9-5F2010D9389F}" type="doc">
      <dgm:prSet loTypeId="urn:microsoft.com/office/officeart/2005/8/layout/vList6" loCatId="process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618C27BA-ABC5-4FDF-9204-1AF1149888CA}">
      <dgm:prSet custT="1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</dgm:spPr>
      <dgm:t>
        <a:bodyPr vert="vert270"/>
        <a:lstStyle/>
        <a:p>
          <a:pPr rtl="0"/>
          <a:r>
            <a:rPr lang="uk-UA" sz="2800" b="1" i="0" dirty="0" smtClean="0">
              <a:solidFill>
                <a:srgbClr val="000066"/>
              </a:solidFill>
            </a:rPr>
            <a:t>Програми-браузери</a:t>
          </a:r>
          <a:endParaRPr lang="uk-UA" sz="2800" b="1" i="0" dirty="0"/>
        </a:p>
      </dgm:t>
    </dgm:pt>
    <dgm:pt modelId="{1AD97AB2-35EC-4C8C-8A9B-1C98296780BD}" type="parTrans" cxnId="{2354B498-6612-4D26-8976-C01AFDC03E86}">
      <dgm:prSet/>
      <dgm:spPr/>
      <dgm:t>
        <a:bodyPr/>
        <a:lstStyle/>
        <a:p>
          <a:endParaRPr lang="uk-UA" sz="1400"/>
        </a:p>
      </dgm:t>
    </dgm:pt>
    <dgm:pt modelId="{824132C1-1490-4314-94D3-AE64E8826953}" type="sibTrans" cxnId="{2354B498-6612-4D26-8976-C01AFDC03E86}">
      <dgm:prSet/>
      <dgm:spPr/>
      <dgm:t>
        <a:bodyPr/>
        <a:lstStyle/>
        <a:p>
          <a:endParaRPr lang="uk-UA" sz="1400"/>
        </a:p>
      </dgm:t>
    </dgm:pt>
    <dgm:pt modelId="{1479E1C7-5265-4720-892F-8CA44E41E5A0}" type="pres">
      <dgm:prSet presAssocID="{63E55217-6281-46E5-98F9-5F2010D9389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B24B324-C930-4413-A00E-72CB521161A5}" type="pres">
      <dgm:prSet presAssocID="{618C27BA-ABC5-4FDF-9204-1AF1149888CA}" presName="linNode" presStyleCnt="0"/>
      <dgm:spPr/>
    </dgm:pt>
    <dgm:pt modelId="{686571BA-D313-4127-B357-AFDEC989930D}" type="pres">
      <dgm:prSet presAssocID="{618C27BA-ABC5-4FDF-9204-1AF1149888CA}" presName="parentShp" presStyleLbl="node1" presStyleIdx="0" presStyleCnt="1" custScaleX="84685" custScaleY="100000" custLinFactNeighborX="-17538" custLinFactNeighborY="5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C67691-728F-47E1-908B-B1149EF2C4F8}" type="pres">
      <dgm:prSet presAssocID="{618C27BA-ABC5-4FDF-9204-1AF1149888CA}" presName="childShp" presStyleLbl="bgAccFollowNode1" presStyleIdx="0" presStyleCnt="1" custScaleX="29456" custLinFactNeighborX="-10589" custLinFactNeighborY="-9582">
        <dgm:presLayoutVars>
          <dgm:bulletEnabled val="1"/>
        </dgm:presLayoutVars>
      </dgm:prSet>
      <dgm:spPr/>
    </dgm:pt>
  </dgm:ptLst>
  <dgm:cxnLst>
    <dgm:cxn modelId="{2354B498-6612-4D26-8976-C01AFDC03E86}" srcId="{63E55217-6281-46E5-98F9-5F2010D9389F}" destId="{618C27BA-ABC5-4FDF-9204-1AF1149888CA}" srcOrd="0" destOrd="0" parTransId="{1AD97AB2-35EC-4C8C-8A9B-1C98296780BD}" sibTransId="{824132C1-1490-4314-94D3-AE64E8826953}"/>
    <dgm:cxn modelId="{3111A972-F4E6-4046-9D17-B3DF9B6059C7}" type="presOf" srcId="{618C27BA-ABC5-4FDF-9204-1AF1149888CA}" destId="{686571BA-D313-4127-B357-AFDEC989930D}" srcOrd="0" destOrd="0" presId="urn:microsoft.com/office/officeart/2005/8/layout/vList6"/>
    <dgm:cxn modelId="{95C9F2E5-3F47-4785-BE81-BC4CCE15C6A5}" type="presOf" srcId="{63E55217-6281-46E5-98F9-5F2010D9389F}" destId="{1479E1C7-5265-4720-892F-8CA44E41E5A0}" srcOrd="0" destOrd="0" presId="urn:microsoft.com/office/officeart/2005/8/layout/vList6"/>
    <dgm:cxn modelId="{8D021EA3-278F-4EA9-8302-0D8FF0F29DF9}" type="presParOf" srcId="{1479E1C7-5265-4720-892F-8CA44E41E5A0}" destId="{9B24B324-C930-4413-A00E-72CB521161A5}" srcOrd="0" destOrd="0" presId="urn:microsoft.com/office/officeart/2005/8/layout/vList6"/>
    <dgm:cxn modelId="{D4054C11-CFFE-4136-A7BE-6FDA9E0B3183}" type="presParOf" srcId="{9B24B324-C930-4413-A00E-72CB521161A5}" destId="{686571BA-D313-4127-B357-AFDEC989930D}" srcOrd="0" destOrd="0" presId="urn:microsoft.com/office/officeart/2005/8/layout/vList6"/>
    <dgm:cxn modelId="{48A64FEB-88AA-4A1B-B876-8C66A9F19380}" type="presParOf" srcId="{9B24B324-C930-4413-A00E-72CB521161A5}" destId="{90C67691-728F-47E1-908B-B1149EF2C4F8}" srcOrd="1" destOrd="0" presId="urn:microsoft.com/office/officeart/2005/8/layout/vList6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path path="circle">
        <a:fillToRect r="100000" b="100000"/>
      </a:path>
      <a:tileRect l="-100000" t="-100000"/>
    </a:gradFill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7E4B87-27A8-436B-B145-C4E2122ED841}" type="doc">
      <dgm:prSet loTypeId="urn:microsoft.com/office/officeart/2005/8/layout/vList2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34149EAF-CADA-450E-B100-7C1F6805BE0F}">
      <dgm:prSet custT="1"/>
      <dgm:spPr/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2000" b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рядок заголовка з кнопками керування вікном</a:t>
          </a:r>
          <a:endParaRPr lang="uk-UA" sz="2000" dirty="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A9920DF6-0B0E-4CEE-9390-54D4D6FF31E8}" type="parTrans" cxnId="{050931C4-D84A-47BF-98BC-B029AF469274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20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FEBED15D-5217-4E00-A714-7D9A84F2AC24}" type="sibTrans" cxnId="{050931C4-D84A-47BF-98BC-B029AF469274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20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3FFCF5ED-B2E9-4A50-A40B-AF746D6C59A3}">
      <dgm:prSet custT="1"/>
      <dgm:spPr/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2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поле адреси</a:t>
          </a:r>
          <a:endParaRPr lang="uk-UA" sz="20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B3F68A68-7C06-4335-9DB1-CD56CA89E5D1}" type="parTrans" cxnId="{13233DEA-AF2E-41F4-8E9C-FB5881BD808E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20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ABE5E0FB-540F-40FE-A7BA-E86685804C0E}" type="sibTrans" cxnId="{13233DEA-AF2E-41F4-8E9C-FB5881BD808E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20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94631715-16D8-4CB4-A877-8F92AAD9372B}">
      <dgm:prSet custT="1"/>
      <dgm:spPr/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2000" b="1" dirty="0" smtClean="0">
              <a:solidFill>
                <a:srgbClr val="6600CC"/>
              </a:solidFill>
              <a:latin typeface="Calibri" pitchFamily="34" charset="0"/>
              <a:cs typeface="Calibri" pitchFamily="34" charset="0"/>
            </a:rPr>
            <a:t>кнопки навігації </a:t>
          </a:r>
          <a:r>
            <a:rPr lang="uk-UA" sz="2000" b="1" i="1" dirty="0" smtClean="0">
              <a:solidFill>
                <a:srgbClr val="6600CC"/>
              </a:solidFill>
              <a:latin typeface="Calibri" pitchFamily="34" charset="0"/>
              <a:cs typeface="Calibri" pitchFamily="34" charset="0"/>
            </a:rPr>
            <a:t>Вперед, Назад</a:t>
          </a:r>
          <a:endParaRPr lang="uk-UA" sz="2000" dirty="0">
            <a:solidFill>
              <a:srgbClr val="6600CC"/>
            </a:solidFill>
            <a:latin typeface="Calibri" pitchFamily="34" charset="0"/>
            <a:cs typeface="Calibri" pitchFamily="34" charset="0"/>
          </a:endParaRPr>
        </a:p>
      </dgm:t>
    </dgm:pt>
    <dgm:pt modelId="{B467CAFB-FCFD-449E-83AC-FD5AA0DA2B52}" type="parTrans" cxnId="{C6DF29E7-354E-4DB8-89FF-A0736177ED5D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20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CC72404D-CF16-47A1-85A4-EFECCF08797B}" type="sibTrans" cxnId="{C6DF29E7-354E-4DB8-89FF-A0736177ED5D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20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E7855A23-CC10-4BF0-953A-9DE39760DB0B}">
      <dgm:prSet custT="1"/>
      <dgm:spPr/>
      <dgm:t>
        <a:bodyPr/>
        <a:lstStyle/>
        <a:p>
          <a:pPr algn="ctr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uk-UA" sz="2000" b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rPr>
            <a:t>робоча область для відображення веб-сторінки </a:t>
          </a:r>
          <a:endParaRPr lang="uk-UA" sz="2000" dirty="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49E55E50-BFD7-4D2E-9F7C-D828537340A6}" type="parTrans" cxnId="{B3263EBB-99BD-4631-AD4B-AFAB0C2C5A4A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20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C07CDF75-2E4B-4515-9FA2-62E04FD13946}" type="sibTrans" cxnId="{B3263EBB-99BD-4631-AD4B-AFAB0C2C5A4A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uk-UA" sz="2000">
            <a:solidFill>
              <a:schemeClr val="bg1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E8675A5D-3364-4974-8793-AC4E6FBAACB0}" type="pres">
      <dgm:prSet presAssocID="{A37E4B87-27A8-436B-B145-C4E2122ED8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2C251D2-D43C-4F3A-96F7-DE6DFEE48841}" type="pres">
      <dgm:prSet presAssocID="{34149EAF-CADA-450E-B100-7C1F6805BE0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4806DD-770D-429C-AA21-B43DAAC99ABA}" type="pres">
      <dgm:prSet presAssocID="{FEBED15D-5217-4E00-A714-7D9A84F2AC24}" presName="spacer" presStyleCnt="0"/>
      <dgm:spPr/>
    </dgm:pt>
    <dgm:pt modelId="{B46DA28A-3A45-4ED8-8952-58F1A304837B}" type="pres">
      <dgm:prSet presAssocID="{3FFCF5ED-B2E9-4A50-A40B-AF746D6C59A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FE4FB0-6634-4D33-B7DE-3FD105B4DF57}" type="pres">
      <dgm:prSet presAssocID="{ABE5E0FB-540F-40FE-A7BA-E86685804C0E}" presName="spacer" presStyleCnt="0"/>
      <dgm:spPr/>
    </dgm:pt>
    <dgm:pt modelId="{8B6D068F-D8ED-4F37-88CE-730C63B84B1C}" type="pres">
      <dgm:prSet presAssocID="{94631715-16D8-4CB4-A877-8F92AAD9372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FEA3E5-B599-4DCB-90CC-CB277061E8B5}" type="pres">
      <dgm:prSet presAssocID="{CC72404D-CF16-47A1-85A4-EFECCF08797B}" presName="spacer" presStyleCnt="0"/>
      <dgm:spPr/>
    </dgm:pt>
    <dgm:pt modelId="{846F5198-02B4-4A25-9F48-DC3B12B0EB0B}" type="pres">
      <dgm:prSet presAssocID="{E7855A23-CC10-4BF0-953A-9DE39760DB0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50931C4-D84A-47BF-98BC-B029AF469274}" srcId="{A37E4B87-27A8-436B-B145-C4E2122ED841}" destId="{34149EAF-CADA-450E-B100-7C1F6805BE0F}" srcOrd="0" destOrd="0" parTransId="{A9920DF6-0B0E-4CEE-9390-54D4D6FF31E8}" sibTransId="{FEBED15D-5217-4E00-A714-7D9A84F2AC24}"/>
    <dgm:cxn modelId="{13233DEA-AF2E-41F4-8E9C-FB5881BD808E}" srcId="{A37E4B87-27A8-436B-B145-C4E2122ED841}" destId="{3FFCF5ED-B2E9-4A50-A40B-AF746D6C59A3}" srcOrd="1" destOrd="0" parTransId="{B3F68A68-7C06-4335-9DB1-CD56CA89E5D1}" sibTransId="{ABE5E0FB-540F-40FE-A7BA-E86685804C0E}"/>
    <dgm:cxn modelId="{C6DF29E7-354E-4DB8-89FF-A0736177ED5D}" srcId="{A37E4B87-27A8-436B-B145-C4E2122ED841}" destId="{94631715-16D8-4CB4-A877-8F92AAD9372B}" srcOrd="2" destOrd="0" parTransId="{B467CAFB-FCFD-449E-83AC-FD5AA0DA2B52}" sibTransId="{CC72404D-CF16-47A1-85A4-EFECCF08797B}"/>
    <dgm:cxn modelId="{C932F3C4-4B2A-4401-B161-F2A1EC4F9D4F}" type="presOf" srcId="{3FFCF5ED-B2E9-4A50-A40B-AF746D6C59A3}" destId="{B46DA28A-3A45-4ED8-8952-58F1A304837B}" srcOrd="0" destOrd="0" presId="urn:microsoft.com/office/officeart/2005/8/layout/vList2"/>
    <dgm:cxn modelId="{39AC6C5E-1B51-49AF-B908-33D83EB1BA4F}" type="presOf" srcId="{A37E4B87-27A8-436B-B145-C4E2122ED841}" destId="{E8675A5D-3364-4974-8793-AC4E6FBAACB0}" srcOrd="0" destOrd="0" presId="urn:microsoft.com/office/officeart/2005/8/layout/vList2"/>
    <dgm:cxn modelId="{D0E7CB0C-8ECF-4355-8928-EC9E3386AF52}" type="presOf" srcId="{E7855A23-CC10-4BF0-953A-9DE39760DB0B}" destId="{846F5198-02B4-4A25-9F48-DC3B12B0EB0B}" srcOrd="0" destOrd="0" presId="urn:microsoft.com/office/officeart/2005/8/layout/vList2"/>
    <dgm:cxn modelId="{811CC1AF-A8CF-4EF3-B520-972DB7E933C3}" type="presOf" srcId="{34149EAF-CADA-450E-B100-7C1F6805BE0F}" destId="{12C251D2-D43C-4F3A-96F7-DE6DFEE48841}" srcOrd="0" destOrd="0" presId="urn:microsoft.com/office/officeart/2005/8/layout/vList2"/>
    <dgm:cxn modelId="{B3263EBB-99BD-4631-AD4B-AFAB0C2C5A4A}" srcId="{A37E4B87-27A8-436B-B145-C4E2122ED841}" destId="{E7855A23-CC10-4BF0-953A-9DE39760DB0B}" srcOrd="3" destOrd="0" parTransId="{49E55E50-BFD7-4D2E-9F7C-D828537340A6}" sibTransId="{C07CDF75-2E4B-4515-9FA2-62E04FD13946}"/>
    <dgm:cxn modelId="{E8DDDEA2-ABFD-4DA8-8B19-A7089186234B}" type="presOf" srcId="{94631715-16D8-4CB4-A877-8F92AAD9372B}" destId="{8B6D068F-D8ED-4F37-88CE-730C63B84B1C}" srcOrd="0" destOrd="0" presId="urn:microsoft.com/office/officeart/2005/8/layout/vList2"/>
    <dgm:cxn modelId="{56750EC6-D422-432E-8C6A-9259D7E2605A}" type="presParOf" srcId="{E8675A5D-3364-4974-8793-AC4E6FBAACB0}" destId="{12C251D2-D43C-4F3A-96F7-DE6DFEE48841}" srcOrd="0" destOrd="0" presId="urn:microsoft.com/office/officeart/2005/8/layout/vList2"/>
    <dgm:cxn modelId="{8C92CDDF-EFFC-4BDF-95F5-290C1024BE47}" type="presParOf" srcId="{E8675A5D-3364-4974-8793-AC4E6FBAACB0}" destId="{284806DD-770D-429C-AA21-B43DAAC99ABA}" srcOrd="1" destOrd="0" presId="urn:microsoft.com/office/officeart/2005/8/layout/vList2"/>
    <dgm:cxn modelId="{0FB233F8-136B-4AE2-83FC-E9C448ADA298}" type="presParOf" srcId="{E8675A5D-3364-4974-8793-AC4E6FBAACB0}" destId="{B46DA28A-3A45-4ED8-8952-58F1A304837B}" srcOrd="2" destOrd="0" presId="urn:microsoft.com/office/officeart/2005/8/layout/vList2"/>
    <dgm:cxn modelId="{A8D0083B-31B9-4E4A-BA92-1F39304B4372}" type="presParOf" srcId="{E8675A5D-3364-4974-8793-AC4E6FBAACB0}" destId="{DFFE4FB0-6634-4D33-B7DE-3FD105B4DF57}" srcOrd="3" destOrd="0" presId="urn:microsoft.com/office/officeart/2005/8/layout/vList2"/>
    <dgm:cxn modelId="{6D005664-68AE-43E3-862D-59C86AE14DDF}" type="presParOf" srcId="{E8675A5D-3364-4974-8793-AC4E6FBAACB0}" destId="{8B6D068F-D8ED-4F37-88CE-730C63B84B1C}" srcOrd="4" destOrd="0" presId="urn:microsoft.com/office/officeart/2005/8/layout/vList2"/>
    <dgm:cxn modelId="{37711D60-07CC-4EF6-A4B7-EACA55D7D1BE}" type="presParOf" srcId="{E8675A5D-3364-4974-8793-AC4E6FBAACB0}" destId="{54FEA3E5-B599-4DCB-90CC-CB277061E8B5}" srcOrd="5" destOrd="0" presId="urn:microsoft.com/office/officeart/2005/8/layout/vList2"/>
    <dgm:cxn modelId="{754DC4E0-D931-46A0-AD28-76709C744E22}" type="presParOf" srcId="{E8675A5D-3364-4974-8793-AC4E6FBAACB0}" destId="{846F5198-02B4-4A25-9F48-DC3B12B0EB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2E1B76-6359-44FE-B3C4-BD95F88850E4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EA5E30B-2872-4B40-BA95-C1E9257B808F}">
      <dgm:prSet custT="1"/>
      <dgm:spPr/>
      <dgm:t>
        <a:bodyPr/>
        <a:lstStyle/>
        <a:p>
          <a:pPr algn="ctr" rtl="0"/>
          <a:r>
            <a:rPr lang="uk-UA" sz="33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rPr>
            <a:t>Список сайтів для швидкого доступу </a:t>
          </a:r>
          <a:endParaRPr lang="uk-UA" sz="3300" dirty="0">
            <a:solidFill>
              <a:schemeClr val="accent1">
                <a:lumMod val="20000"/>
                <a:lumOff val="8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5E0D3F3F-34F8-4824-B15A-3F261734625E}" type="parTrans" cxnId="{8DFC9DBD-5BBA-495E-96FF-D85A4B210BC6}">
      <dgm:prSet/>
      <dgm:spPr/>
      <dgm:t>
        <a:bodyPr/>
        <a:lstStyle/>
        <a:p>
          <a:endParaRPr lang="uk-UA" sz="3300"/>
        </a:p>
      </dgm:t>
    </dgm:pt>
    <dgm:pt modelId="{1A258454-8132-4E76-9012-F6789E1400F0}" type="sibTrans" cxnId="{8DFC9DBD-5BBA-495E-96FF-D85A4B210BC6}">
      <dgm:prSet/>
      <dgm:spPr/>
      <dgm:t>
        <a:bodyPr/>
        <a:lstStyle/>
        <a:p>
          <a:endParaRPr lang="uk-UA" sz="3300"/>
        </a:p>
      </dgm:t>
    </dgm:pt>
    <dgm:pt modelId="{D908CC12-B8B8-4E41-B77B-0A1BE7B7EB67}" type="pres">
      <dgm:prSet presAssocID="{022E1B76-6359-44FE-B3C4-BD95F88850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063163C-84B7-4142-BBBB-69A1B18F55E8}" type="pres">
      <dgm:prSet presAssocID="{FEA5E30B-2872-4B40-BA95-C1E9257B80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9C86E0F-3E4C-4143-BCCF-5168B179F36B}" type="presOf" srcId="{FEA5E30B-2872-4B40-BA95-C1E9257B808F}" destId="{1063163C-84B7-4142-BBBB-69A1B18F55E8}" srcOrd="0" destOrd="0" presId="urn:microsoft.com/office/officeart/2005/8/layout/vList2"/>
    <dgm:cxn modelId="{85464AA4-37A3-4340-9DBE-C81E5A9C6624}" type="presOf" srcId="{022E1B76-6359-44FE-B3C4-BD95F88850E4}" destId="{D908CC12-B8B8-4E41-B77B-0A1BE7B7EB67}" srcOrd="0" destOrd="0" presId="urn:microsoft.com/office/officeart/2005/8/layout/vList2"/>
    <dgm:cxn modelId="{8DFC9DBD-5BBA-495E-96FF-D85A4B210BC6}" srcId="{022E1B76-6359-44FE-B3C4-BD95F88850E4}" destId="{FEA5E30B-2872-4B40-BA95-C1E9257B808F}" srcOrd="0" destOrd="0" parTransId="{5E0D3F3F-34F8-4824-B15A-3F261734625E}" sibTransId="{1A258454-8132-4E76-9012-F6789E1400F0}"/>
    <dgm:cxn modelId="{6EEFA6C0-782D-43C0-8952-CC8C1F3F99D8}" type="presParOf" srcId="{D908CC12-B8B8-4E41-B77B-0A1BE7B7EB67}" destId="{1063163C-84B7-4142-BBBB-69A1B18F55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67691-728F-47E1-908B-B1149EF2C4F8}">
      <dsp:nvSpPr>
        <dsp:cNvPr id="0" name=""/>
        <dsp:cNvSpPr/>
      </dsp:nvSpPr>
      <dsp:spPr>
        <a:xfrm>
          <a:off x="1617488" y="0"/>
          <a:ext cx="530716" cy="453650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6571BA-D313-4127-B357-AFDEC989930D}">
      <dsp:nvSpPr>
        <dsp:cNvPr id="0" name=""/>
        <dsp:cNvSpPr/>
      </dsp:nvSpPr>
      <dsp:spPr>
        <a:xfrm>
          <a:off x="411496" y="0"/>
          <a:ext cx="1017194" cy="453650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dirty="0" smtClean="0">
              <a:solidFill>
                <a:srgbClr val="000066"/>
              </a:solidFill>
            </a:rPr>
            <a:t>Програми-браузери</a:t>
          </a:r>
          <a:endParaRPr lang="uk-UA" sz="2800" b="1" i="0" kern="1200" dirty="0"/>
        </a:p>
      </dsp:txBody>
      <dsp:txXfrm>
        <a:off x="461151" y="49655"/>
        <a:ext cx="917884" cy="4437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3163C-84B7-4142-BBBB-69A1B18F55E8}">
      <dsp:nvSpPr>
        <dsp:cNvPr id="0" name=""/>
        <dsp:cNvSpPr/>
      </dsp:nvSpPr>
      <dsp:spPr>
        <a:xfrm>
          <a:off x="0" y="335"/>
          <a:ext cx="7416824" cy="5726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rPr>
            <a:t>Список сайтів для швидкого доступу </a:t>
          </a:r>
          <a:endParaRPr lang="uk-UA" sz="3300" kern="1200" dirty="0">
            <a:solidFill>
              <a:schemeClr val="accent1">
                <a:lumMod val="20000"/>
                <a:lumOff val="80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27953" y="28288"/>
        <a:ext cx="7360918" cy="516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561C6D-2A78-4FE7-BE16-6C198505B2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54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EF7E6-C1F4-43EF-83BB-C15D2EC77E28}" type="datetimeFigureOut">
              <a:rPr lang="uk-UA" smtClean="0"/>
              <a:t>15.10.2016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4688F-A4B9-4927-B66D-6DFE0E9E649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371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688F-A4B9-4927-B66D-6DFE0E9E649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967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688F-A4B9-4927-B66D-6DFE0E9E649C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7526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688F-A4B9-4927-B66D-6DFE0E9E649C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52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6" y="1706"/>
            <a:chExt cx="5785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ltGray">
            <a:xfrm>
              <a:off x="-3" y="1706"/>
              <a:ext cx="5765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ltGray">
            <a:xfrm>
              <a:off x="-6" y="1731"/>
              <a:ext cx="5785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876800"/>
            <a:ext cx="81534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3048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3399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700213"/>
            <a:ext cx="7777163" cy="792162"/>
          </a:xfrm>
          <a:effectLst>
            <a:outerShdw dist="53882" dir="2700000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>
              <a:defRPr sz="4000" b="1">
                <a:latin typeface="Verdana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</p:cSld>
  <p:clrMapOvr>
    <a:masterClrMapping/>
  </p:clrMapOvr>
  <p:transition spd="slow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44EEC-CB9C-4344-B56C-C3C1E60CD2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533400"/>
            <a:ext cx="2057400" cy="608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6019800" cy="608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A86D3-C373-4AEB-BD7B-92CFAD3C6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33400" y="1371600"/>
            <a:ext cx="82296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F7E36E7D-A7ED-4D20-BBCD-DFDB285001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371600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152A82A-03A6-4238-A089-17220974D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BECB5-E700-4A27-9651-A915C06ACD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FE5AB-C345-4327-AD93-BF1E2BF30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2D0E2-5C43-487C-A233-4B3C606072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7E50A-6BB2-44EF-8C6E-1EEC26040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58AFB-1B10-4488-9DD4-7CDBA657B8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25782-66C4-4DDC-8BFC-D02BABDC10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21EBE-9B9E-409A-B9E7-664C2E510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78793-82EF-43BE-AADD-B47DA20211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-15875" y="288925"/>
            <a:ext cx="9159875" cy="917575"/>
          </a:xfrm>
          <a:custGeom>
            <a:avLst/>
            <a:gdLst/>
            <a:ahLst/>
            <a:cxnLst>
              <a:cxn ang="0">
                <a:pos x="434" y="356"/>
              </a:cxn>
              <a:cxn ang="0">
                <a:pos x="751" y="2"/>
              </a:cxn>
              <a:cxn ang="0">
                <a:pos x="2158" y="0"/>
              </a:cxn>
              <a:cxn ang="0">
                <a:pos x="2244" y="115"/>
              </a:cxn>
              <a:cxn ang="0">
                <a:pos x="5770" y="115"/>
              </a:cxn>
              <a:cxn ang="0">
                <a:pos x="5764" y="489"/>
              </a:cxn>
              <a:cxn ang="0">
                <a:pos x="4998" y="495"/>
              </a:cxn>
              <a:cxn ang="0">
                <a:pos x="4897" y="576"/>
              </a:cxn>
              <a:cxn ang="0">
                <a:pos x="0" y="578"/>
              </a:cxn>
              <a:cxn ang="0">
                <a:pos x="16" y="369"/>
              </a:cxn>
            </a:cxnLst>
            <a:rect l="0" t="0" r="r" b="b"/>
            <a:pathLst>
              <a:path w="5770" h="578">
                <a:moveTo>
                  <a:pt x="434" y="356"/>
                </a:moveTo>
                <a:lnTo>
                  <a:pt x="751" y="2"/>
                </a:lnTo>
                <a:lnTo>
                  <a:pt x="2158" y="0"/>
                </a:lnTo>
                <a:lnTo>
                  <a:pt x="2244" y="115"/>
                </a:lnTo>
                <a:lnTo>
                  <a:pt x="5770" y="115"/>
                </a:lnTo>
                <a:lnTo>
                  <a:pt x="5764" y="489"/>
                </a:lnTo>
                <a:lnTo>
                  <a:pt x="4998" y="495"/>
                </a:lnTo>
                <a:lnTo>
                  <a:pt x="4897" y="576"/>
                </a:lnTo>
                <a:lnTo>
                  <a:pt x="0" y="578"/>
                </a:lnTo>
                <a:lnTo>
                  <a:pt x="16" y="369"/>
                </a:lnTo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dist="77251" dir="4832261" algn="ctr" rotWithShape="0">
              <a:srgbClr val="000066">
                <a:alpha val="3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Freeform 15" descr="01c_img(Global Digtal Desigm(imageState)"/>
          <p:cNvSpPr>
            <a:spLocks/>
          </p:cNvSpPr>
          <p:nvPr/>
        </p:nvSpPr>
        <p:spPr bwMode="ltGray">
          <a:xfrm>
            <a:off x="-9525" y="322263"/>
            <a:ext cx="9153525" cy="854075"/>
          </a:xfrm>
          <a:custGeom>
            <a:avLst/>
            <a:gdLst/>
            <a:ahLst/>
            <a:cxnLst>
              <a:cxn ang="0">
                <a:pos x="433" y="360"/>
              </a:cxn>
              <a:cxn ang="0">
                <a:pos x="767" y="3"/>
              </a:cxn>
              <a:cxn ang="0">
                <a:pos x="2152" y="0"/>
              </a:cxn>
              <a:cxn ang="0">
                <a:pos x="2228" y="113"/>
              </a:cxn>
              <a:cxn ang="0">
                <a:pos x="5766" y="113"/>
              </a:cxn>
              <a:cxn ang="0">
                <a:pos x="5766" y="442"/>
              </a:cxn>
              <a:cxn ang="0">
                <a:pos x="4968" y="442"/>
              </a:cxn>
              <a:cxn ang="0">
                <a:pos x="4880" y="531"/>
              </a:cxn>
              <a:cxn ang="0">
                <a:pos x="0" y="521"/>
              </a:cxn>
              <a:cxn ang="0">
                <a:pos x="0" y="373"/>
              </a:cxn>
            </a:cxnLst>
            <a:rect l="0" t="0" r="r" b="b"/>
            <a:pathLst>
              <a:path w="5766" h="531">
                <a:moveTo>
                  <a:pt x="433" y="360"/>
                </a:moveTo>
                <a:lnTo>
                  <a:pt x="767" y="3"/>
                </a:lnTo>
                <a:lnTo>
                  <a:pt x="2152" y="0"/>
                </a:lnTo>
                <a:lnTo>
                  <a:pt x="2228" y="113"/>
                </a:lnTo>
                <a:lnTo>
                  <a:pt x="5766" y="113"/>
                </a:lnTo>
                <a:lnTo>
                  <a:pt x="5766" y="442"/>
                </a:lnTo>
                <a:lnTo>
                  <a:pt x="4968" y="442"/>
                </a:lnTo>
                <a:lnTo>
                  <a:pt x="4880" y="531"/>
                </a:lnTo>
                <a:lnTo>
                  <a:pt x="0" y="521"/>
                </a:lnTo>
                <a:lnTo>
                  <a:pt x="0" y="373"/>
                </a:ln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32EA10-0489-48F2-937F-A71727D774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334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cut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4.jpeg"/><Relationship Id="rId7" Type="http://schemas.openxmlformats.org/officeDocument/2006/relationships/hyperlink" Target="http://ukrlib.com.u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10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5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4.jpeg"/><Relationship Id="rId7" Type="http://schemas.openxmlformats.org/officeDocument/2006/relationships/image" Target="../media/image37.jpeg"/><Relationship Id="rId12" Type="http://schemas.microsoft.com/office/2007/relationships/diagramDrawing" Target="../diagrams/drawing3.xml"/><Relationship Id="rId17" Type="http://schemas.openxmlformats.org/officeDocument/2006/relationships/image" Target="../media/image42.jpeg"/><Relationship Id="rId2" Type="http://schemas.openxmlformats.org/officeDocument/2006/relationships/image" Target="../media/image3.png"/><Relationship Id="rId16" Type="http://schemas.openxmlformats.org/officeDocument/2006/relationships/image" Target="../media/image4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diagramColors" Target="../diagrams/colors3.xml"/><Relationship Id="rId5" Type="http://schemas.openxmlformats.org/officeDocument/2006/relationships/image" Target="../media/image10.jpeg"/><Relationship Id="rId15" Type="http://schemas.openxmlformats.org/officeDocument/2006/relationships/image" Target="../media/image40.png"/><Relationship Id="rId10" Type="http://schemas.openxmlformats.org/officeDocument/2006/relationships/diagramQuickStyle" Target="../diagrams/quickStyle3.xml"/><Relationship Id="rId19" Type="http://schemas.openxmlformats.org/officeDocument/2006/relationships/image" Target="../media/image44.png"/><Relationship Id="rId4" Type="http://schemas.openxmlformats.org/officeDocument/2006/relationships/image" Target="../media/image33.jpeg"/><Relationship Id="rId9" Type="http://schemas.openxmlformats.org/officeDocument/2006/relationships/diagramLayout" Target="../diagrams/layout3.xml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12" Type="http://schemas.openxmlformats.org/officeDocument/2006/relationships/image" Target="../media/image15.png"/><Relationship Id="rId17" Type="http://schemas.openxmlformats.org/officeDocument/2006/relationships/image" Target="../media/image5.png"/><Relationship Id="rId2" Type="http://schemas.openxmlformats.org/officeDocument/2006/relationships/diagramData" Target="../diagrams/data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8.png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24.jpeg"/><Relationship Id="rId4" Type="http://schemas.openxmlformats.org/officeDocument/2006/relationships/image" Target="../media/image4.jpe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5.png"/><Relationship Id="rId5" Type="http://schemas.openxmlformats.org/officeDocument/2006/relationships/image" Target="../media/image6.jpeg"/><Relationship Id="rId10" Type="http://schemas.openxmlformats.org/officeDocument/2006/relationships/image" Target="../media/image28.jpeg"/><Relationship Id="rId4" Type="http://schemas.openxmlformats.org/officeDocument/2006/relationships/image" Target="../media/image4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.png"/><Relationship Id="rId3" Type="http://schemas.openxmlformats.org/officeDocument/2006/relationships/image" Target="../media/image4.jpeg"/><Relationship Id="rId7" Type="http://schemas.openxmlformats.org/officeDocument/2006/relationships/image" Target="../media/image22.png"/><Relationship Id="rId12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30.jpeg"/><Relationship Id="rId5" Type="http://schemas.openxmlformats.org/officeDocument/2006/relationships/image" Target="../media/image20.png"/><Relationship Id="rId10" Type="http://schemas.openxmlformats.org/officeDocument/2006/relationships/image" Target="../media/image29.png"/><Relationship Id="rId4" Type="http://schemas.openxmlformats.org/officeDocument/2006/relationships/image" Target="../media/image6.jpeg"/><Relationship Id="rId9" Type="http://schemas.openxmlformats.org/officeDocument/2006/relationships/image" Target="../media/image24.jpeg"/><Relationship Id="rId1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0.jpeg"/><Relationship Id="rId5" Type="http://schemas.openxmlformats.org/officeDocument/2006/relationships/diagramData" Target="../diagrams/data2.xml"/><Relationship Id="rId10" Type="http://schemas.openxmlformats.org/officeDocument/2006/relationships/image" Target="../media/image32.png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абличка 11"/>
          <p:cNvSpPr/>
          <p:nvPr/>
        </p:nvSpPr>
        <p:spPr>
          <a:xfrm>
            <a:off x="265231" y="1484784"/>
            <a:ext cx="8613539" cy="5256584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8" name="Группа 7"/>
          <p:cNvGrpSpPr/>
          <p:nvPr/>
        </p:nvGrpSpPr>
        <p:grpSpPr>
          <a:xfrm>
            <a:off x="-3176" y="0"/>
            <a:ext cx="1910879" cy="1801813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9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1728160"/>
            <a:ext cx="7704856" cy="2019221"/>
          </a:xfrm>
          <a:prstGeom prst="snip2DiagRect">
            <a:avLst/>
          </a:prstGeom>
          <a:ln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Chevron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5400" b="1" spc="150" dirty="0">
                <a:ln w="11430">
                  <a:solidFill>
                    <a:srgbClr val="FFC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Комп’ютерні </a:t>
            </a:r>
            <a:r>
              <a:rPr lang="uk-UA" sz="5400" b="1" spc="150" dirty="0" smtClean="0">
                <a:ln w="11430">
                  <a:solidFill>
                    <a:srgbClr val="FFC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мережі</a:t>
            </a:r>
            <a:endParaRPr lang="uk-UA" sz="5400" b="1" spc="150" dirty="0">
              <a:ln w="11430">
                <a:solidFill>
                  <a:srgbClr val="FFC000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04" y="1287598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6017" y="3521613"/>
            <a:ext cx="6231966" cy="3219755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434643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чка 2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" name="Группа 4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6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21508" name="Picture 4" descr="http://krschool73.dnepredu.com/uploads/editor/2523/97898/sitepage_80/image/detskiy_intern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085" y="1246102"/>
            <a:ext cx="1486629" cy="17901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Веб-сторінка</a:t>
            </a:r>
            <a:endParaRPr lang="uk-UA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799" y="117556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0"/>
          <a:stretch/>
        </p:blipFill>
        <p:spPr bwMode="auto">
          <a:xfrm>
            <a:off x="1024023" y="2412899"/>
            <a:ext cx="7502508" cy="4175501"/>
          </a:xfrm>
          <a:prstGeom prst="rect">
            <a:avLst/>
          </a:prstGeom>
          <a:noFill/>
          <a:ln>
            <a:noFill/>
          </a:ln>
          <a:effectLst>
            <a:glow>
              <a:schemeClr val="tx2"/>
            </a:glow>
            <a:outerShdw dist="35921" dir="2700000" algn="ctr" rotWithShape="0">
              <a:schemeClr val="bg2"/>
            </a:outerShdw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 со стрелкой вверх 3"/>
          <p:cNvSpPr/>
          <p:nvPr/>
        </p:nvSpPr>
        <p:spPr>
          <a:xfrm>
            <a:off x="195074" y="2598172"/>
            <a:ext cx="4160902" cy="3695283"/>
          </a:xfrm>
          <a:prstGeom prst="upArrowCallout">
            <a:avLst>
              <a:gd name="adj1" fmla="val 22202"/>
              <a:gd name="adj2" fmla="val 25000"/>
              <a:gd name="adj3" fmla="val 12873"/>
              <a:gd name="adj4" fmla="val 81768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latin typeface="Monotype Corsiva" pitchFamily="66" charset="0"/>
              </a:rPr>
              <a:t>Наприклад </a:t>
            </a:r>
            <a:r>
              <a:rPr lang="uk-UA" sz="2400" b="1" dirty="0">
                <a:solidFill>
                  <a:schemeClr val="tx1">
                    <a:lumMod val="10000"/>
                  </a:schemeClr>
                </a:solidFill>
                <a:latin typeface="Monotype Corsiva" pitchFamily="66" charset="0"/>
              </a:rPr>
              <a:t>адреса головної сторінки </a:t>
            </a:r>
            <a:r>
              <a:rPr lang="uk-UA" sz="2400" b="1" dirty="0" err="1">
                <a:solidFill>
                  <a:schemeClr val="tx1">
                    <a:lumMod val="10000"/>
                  </a:schemeClr>
                </a:solidFill>
                <a:latin typeface="Monotype Corsiva" pitchFamily="66" charset="0"/>
              </a:rPr>
              <a:t>сайта</a:t>
            </a:r>
            <a:r>
              <a:rPr lang="uk-UA" sz="2400" b="1" dirty="0">
                <a:solidFill>
                  <a:schemeClr val="tx1">
                    <a:lumMod val="1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2400" b="1" dirty="0">
                <a:solidFill>
                  <a:srgbClr val="003300"/>
                </a:solidFill>
                <a:latin typeface="Monotype Corsiva" pitchFamily="66" charset="0"/>
              </a:rPr>
              <a:t>бібліотеки української </a:t>
            </a:r>
            <a:r>
              <a:rPr lang="uk-UA" sz="2400" b="1" dirty="0" smtClean="0">
                <a:solidFill>
                  <a:srgbClr val="003300"/>
                </a:solidFill>
                <a:latin typeface="Monotype Corsiva" pitchFamily="66" charset="0"/>
              </a:rPr>
              <a:t>літератури</a:t>
            </a:r>
          </a:p>
          <a:p>
            <a:pPr algn="ctr"/>
            <a:r>
              <a:rPr lang="uk-UA" sz="2400" b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uk-UA" sz="2400" b="1" dirty="0">
                <a:solidFill>
                  <a:srgbClr val="000000"/>
                </a:solidFill>
                <a:latin typeface="+mj-lt"/>
                <a:hlinkClick r:id="rId7"/>
              </a:rPr>
              <a:t>http://</a:t>
            </a:r>
            <a:r>
              <a:rPr lang="uk-UA" sz="2400" b="1" dirty="0" smtClean="0">
                <a:solidFill>
                  <a:srgbClr val="000000"/>
                </a:solidFill>
                <a:latin typeface="+mj-lt"/>
                <a:hlinkClick r:id="rId7"/>
              </a:rPr>
              <a:t>ukrlib.com.ua</a:t>
            </a:r>
            <a:endParaRPr lang="uk-UA" sz="2400" b="1" i="1" dirty="0" smtClean="0">
              <a:solidFill>
                <a:srgbClr val="000000"/>
              </a:solidFill>
              <a:latin typeface="+mj-lt"/>
            </a:endParaRPr>
          </a:p>
          <a:p>
            <a:r>
              <a:rPr lang="uk-UA" sz="24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uk-UA" sz="2400" b="1" dirty="0">
                <a:solidFill>
                  <a:schemeClr val="tx1">
                    <a:lumMod val="10000"/>
                  </a:schemeClr>
                </a:solidFill>
                <a:latin typeface="Monotype Corsiva" pitchFamily="66" charset="0"/>
              </a:rPr>
              <a:t>Частина адреси </a:t>
            </a:r>
            <a:r>
              <a:rPr lang="uk-UA" sz="2400" b="1" dirty="0" err="1">
                <a:solidFill>
                  <a:srgbClr val="C00000"/>
                </a:solidFill>
                <a:latin typeface="+mj-lt"/>
              </a:rPr>
              <a:t>ukrlib</a:t>
            </a:r>
            <a:r>
              <a:rPr lang="uk-UA" sz="24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2400" b="1" dirty="0">
                <a:solidFill>
                  <a:schemeClr val="tx1">
                    <a:lumMod val="10000"/>
                  </a:schemeClr>
                </a:solidFill>
                <a:latin typeface="Monotype Corsiva" pitchFamily="66" charset="0"/>
              </a:rPr>
              <a:t>— є власним ім'ям </a:t>
            </a:r>
            <a:r>
              <a:rPr lang="uk-UA" sz="2400" b="1" dirty="0" err="1">
                <a:solidFill>
                  <a:schemeClr val="tx1">
                    <a:lumMod val="10000"/>
                  </a:schemeClr>
                </a:solidFill>
                <a:latin typeface="Monotype Corsiva" pitchFamily="66" charset="0"/>
              </a:rPr>
              <a:t>сайта</a:t>
            </a:r>
            <a:r>
              <a:rPr lang="uk-UA" sz="2400" b="1" dirty="0">
                <a:solidFill>
                  <a:schemeClr val="tx1">
                    <a:lumMod val="10000"/>
                  </a:schemeClr>
                </a:solidFill>
                <a:latin typeface="Monotype Corsiva" pitchFamily="66" charset="0"/>
              </a:rPr>
              <a:t>, а дві літери </a:t>
            </a:r>
            <a:r>
              <a:rPr lang="en-US" sz="2400" b="1" dirty="0" err="1" smtClean="0">
                <a:solidFill>
                  <a:srgbClr val="C00000"/>
                </a:solidFill>
                <a:latin typeface="+mj-lt"/>
              </a:rPr>
              <a:t>ua</a:t>
            </a: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sz="2400" b="1" dirty="0" smtClean="0">
                <a:solidFill>
                  <a:schemeClr val="tx1">
                    <a:lumMod val="10000"/>
                  </a:schemeClr>
                </a:solidFill>
                <a:latin typeface="Monotype Corsiva" pitchFamily="66" charset="0"/>
              </a:rPr>
              <a:t>вказують </a:t>
            </a:r>
            <a:r>
              <a:rPr lang="uk-UA" sz="2400" b="1" dirty="0">
                <a:solidFill>
                  <a:schemeClr val="tx1">
                    <a:lumMod val="10000"/>
                  </a:schemeClr>
                </a:solidFill>
                <a:latin typeface="Monotype Corsiva" pitchFamily="66" charset="0"/>
              </a:rPr>
              <a:t>на географічне розташування — Україну. </a:t>
            </a:r>
          </a:p>
        </p:txBody>
      </p:sp>
      <p:sp>
        <p:nvSpPr>
          <p:cNvPr id="2" name="Блок-схема: документ 1"/>
          <p:cNvSpPr/>
          <p:nvPr/>
        </p:nvSpPr>
        <p:spPr>
          <a:xfrm>
            <a:off x="2186593" y="1372387"/>
            <a:ext cx="5242492" cy="573286"/>
          </a:xfrm>
          <a:prstGeom prst="flowChartDocumen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Файли з </a:t>
            </a:r>
            <a:r>
              <a:rPr lang="uk-UA" sz="2400" b="1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розширенням </a:t>
            </a:r>
            <a:r>
              <a:rPr lang="uk-UA" sz="2400" b="1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htm</a:t>
            </a:r>
            <a:r>
              <a:rPr lang="uk-UA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b="1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або </a:t>
            </a:r>
            <a:r>
              <a:rPr lang="uk-UA" sz="2400" b="1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html</a:t>
            </a:r>
            <a:endParaRPr lang="uk-UA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2" name="Picture 6" descr="http://abcname.com.ua/content/mambo/domains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4" y="1326574"/>
            <a:ext cx="1615347" cy="1615347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Выноска со стрелкой вверх 19"/>
          <p:cNvSpPr/>
          <p:nvPr/>
        </p:nvSpPr>
        <p:spPr>
          <a:xfrm>
            <a:off x="4807839" y="2616315"/>
            <a:ext cx="4259347" cy="3665815"/>
          </a:xfrm>
          <a:prstGeom prst="upArrowCallout">
            <a:avLst>
              <a:gd name="adj1" fmla="val 26225"/>
              <a:gd name="adj2" fmla="val 25000"/>
              <a:gd name="adj3" fmla="val 12873"/>
              <a:gd name="adj4" fmla="val 82757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0000"/>
                </a:solidFill>
                <a:latin typeface="Monotype Corsiva" pitchFamily="66" charset="0"/>
              </a:rPr>
              <a:t>Адреси </a:t>
            </a:r>
            <a:r>
              <a:rPr lang="uk-UA" sz="2400" b="1" dirty="0" smtClean="0">
                <a:solidFill>
                  <a:srgbClr val="000000"/>
                </a:solidFill>
                <a:latin typeface="Monotype Corsiva" pitchFamily="66" charset="0"/>
              </a:rPr>
              <a:t>сайтів</a:t>
            </a:r>
            <a:r>
              <a:rPr lang="en-US" sz="2400" b="1" dirty="0" smtClean="0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uk-UA" sz="2400" b="1" dirty="0" smtClean="0">
                <a:solidFill>
                  <a:srgbClr val="000000"/>
                </a:solidFill>
                <a:latin typeface="Monotype Corsiva" pitchFamily="66" charset="0"/>
              </a:rPr>
              <a:t>організацій , країн:</a:t>
            </a:r>
            <a:endParaRPr lang="uk-UA" sz="2400" b="1" dirty="0">
              <a:solidFill>
                <a:srgbClr val="000000"/>
              </a:solidFill>
              <a:latin typeface="Monotype Corsiva" pitchFamily="66" charset="0"/>
            </a:endParaRPr>
          </a:p>
          <a:p>
            <a:r>
              <a:rPr lang="en-US" sz="2400" b="1" dirty="0" err="1" smtClean="0">
                <a:solidFill>
                  <a:srgbClr val="C00000"/>
                </a:solidFill>
                <a:latin typeface="+mj-lt"/>
              </a:rPr>
              <a:t>uk</a:t>
            </a:r>
            <a:r>
              <a:rPr lang="uk-UA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	</a:t>
            </a:r>
            <a:r>
              <a:rPr lang="uk-UA" sz="2400" b="1" dirty="0" smtClean="0">
                <a:solidFill>
                  <a:srgbClr val="000066"/>
                </a:solidFill>
                <a:latin typeface="Monotype Corsiva" pitchFamily="66" charset="0"/>
              </a:rPr>
              <a:t>— </a:t>
            </a:r>
            <a:r>
              <a:rPr lang="uk-UA" sz="2400" b="1" dirty="0">
                <a:solidFill>
                  <a:srgbClr val="000066"/>
                </a:solidFill>
                <a:latin typeface="Monotype Corsiva" pitchFamily="66" charset="0"/>
              </a:rPr>
              <a:t>Великобританія, </a:t>
            </a:r>
          </a:p>
          <a:p>
            <a:r>
              <a:rPr lang="uk-UA" sz="2400" b="1" dirty="0" err="1">
                <a:solidFill>
                  <a:srgbClr val="C00000"/>
                </a:solidFill>
                <a:latin typeface="+mj-lt"/>
              </a:rPr>
              <a:t>de</a:t>
            </a:r>
            <a:r>
              <a:rPr lang="uk-UA" sz="24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Monotype Corsiva" pitchFamily="66" charset="0"/>
              </a:rPr>
              <a:t>	</a:t>
            </a:r>
            <a:r>
              <a:rPr lang="uk-UA" sz="2400" b="1" dirty="0" smtClean="0">
                <a:solidFill>
                  <a:srgbClr val="000066"/>
                </a:solidFill>
                <a:latin typeface="Monotype Corsiva" pitchFamily="66" charset="0"/>
              </a:rPr>
              <a:t>— </a:t>
            </a:r>
            <a:r>
              <a:rPr lang="uk-UA" sz="2400" b="1" dirty="0">
                <a:solidFill>
                  <a:srgbClr val="000066"/>
                </a:solidFill>
                <a:latin typeface="Monotype Corsiva" pitchFamily="66" charset="0"/>
              </a:rPr>
              <a:t>Німеччина, </a:t>
            </a:r>
          </a:p>
          <a:p>
            <a:r>
              <a:rPr lang="en-US" sz="2400" b="1" dirty="0" err="1" smtClean="0">
                <a:solidFill>
                  <a:srgbClr val="C00000"/>
                </a:solidFill>
                <a:latin typeface="+mj-lt"/>
              </a:rPr>
              <a:t>ru</a:t>
            </a: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Monotype Corsiva" pitchFamily="66" charset="0"/>
              </a:rPr>
              <a:t>	</a:t>
            </a:r>
            <a:r>
              <a:rPr lang="uk-UA" sz="2400" b="1" dirty="0" smtClean="0">
                <a:solidFill>
                  <a:srgbClr val="000066"/>
                </a:solidFill>
                <a:latin typeface="Monotype Corsiva" pitchFamily="66" charset="0"/>
              </a:rPr>
              <a:t>— </a:t>
            </a:r>
            <a:r>
              <a:rPr lang="uk-UA" sz="2400" b="1" dirty="0">
                <a:solidFill>
                  <a:srgbClr val="000066"/>
                </a:solidFill>
                <a:latin typeface="Monotype Corsiva" pitchFamily="66" charset="0"/>
              </a:rPr>
              <a:t>Росія, </a:t>
            </a:r>
          </a:p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f</a:t>
            </a:r>
            <a:r>
              <a:rPr lang="uk-UA" sz="2400" b="1" dirty="0" smtClean="0">
                <a:solidFill>
                  <a:srgbClr val="C00000"/>
                </a:solidFill>
                <a:latin typeface="+mj-lt"/>
              </a:rPr>
              <a:t>r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	</a:t>
            </a:r>
            <a:r>
              <a:rPr lang="uk-UA" sz="2400" b="1" dirty="0" smtClean="0">
                <a:solidFill>
                  <a:srgbClr val="000066"/>
                </a:solidFill>
                <a:latin typeface="Monotype Corsiva" pitchFamily="66" charset="0"/>
              </a:rPr>
              <a:t>— </a:t>
            </a:r>
            <a:r>
              <a:rPr lang="uk-UA" sz="2400" b="1" dirty="0">
                <a:solidFill>
                  <a:srgbClr val="000066"/>
                </a:solidFill>
                <a:latin typeface="Monotype Corsiva" pitchFamily="66" charset="0"/>
              </a:rPr>
              <a:t>Франція </a:t>
            </a:r>
            <a:endParaRPr lang="uk-UA" sz="2400" b="1" dirty="0" smtClean="0">
              <a:solidFill>
                <a:srgbClr val="000066"/>
              </a:solidFill>
              <a:latin typeface="Monotype Corsiva" pitchFamily="66" charset="0"/>
            </a:endParaRPr>
          </a:p>
          <a:p>
            <a:r>
              <a:rPr lang="uk-UA" sz="2400" b="1" dirty="0" err="1">
                <a:solidFill>
                  <a:srgbClr val="C00000"/>
                </a:solidFill>
                <a:latin typeface="+mj-lt"/>
              </a:rPr>
              <a:t>com</a:t>
            </a:r>
            <a:r>
              <a:rPr lang="uk-UA" sz="24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Monotype Corsiva" pitchFamily="66" charset="0"/>
              </a:rPr>
              <a:t>	</a:t>
            </a:r>
            <a:r>
              <a:rPr lang="uk-UA" sz="2400" b="1" dirty="0" smtClean="0">
                <a:solidFill>
                  <a:srgbClr val="000066"/>
                </a:solidFill>
                <a:latin typeface="Monotype Corsiva" pitchFamily="66" charset="0"/>
              </a:rPr>
              <a:t>— комерційна організація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o</a:t>
            </a:r>
            <a:r>
              <a:rPr lang="uk-UA" sz="2400" b="1" dirty="0" err="1" smtClean="0">
                <a:solidFill>
                  <a:srgbClr val="C00000"/>
                </a:solidFill>
                <a:latin typeface="+mj-lt"/>
              </a:rPr>
              <a:t>rg</a:t>
            </a:r>
            <a:r>
              <a:rPr lang="uk-UA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	</a:t>
            </a:r>
            <a:r>
              <a:rPr lang="uk-UA" sz="2400" b="1" dirty="0" smtClean="0">
                <a:solidFill>
                  <a:srgbClr val="000066"/>
                </a:solidFill>
                <a:latin typeface="Monotype Corsiva" pitchFamily="66" charset="0"/>
              </a:rPr>
              <a:t>—  організація</a:t>
            </a:r>
          </a:p>
          <a:p>
            <a:r>
              <a:rPr lang="en-US" sz="2400" b="1" dirty="0" err="1" smtClean="0">
                <a:solidFill>
                  <a:srgbClr val="C00000"/>
                </a:solidFill>
                <a:latin typeface="+mj-lt"/>
              </a:rPr>
              <a:t>edu</a:t>
            </a:r>
            <a:r>
              <a:rPr lang="en-US" sz="2400" b="1" dirty="0" smtClean="0">
                <a:solidFill>
                  <a:srgbClr val="C00000"/>
                </a:solidFill>
                <a:latin typeface="Monotype Corsiva" pitchFamily="66" charset="0"/>
              </a:rPr>
              <a:t> 	</a:t>
            </a:r>
            <a:r>
              <a:rPr lang="uk-UA" sz="2400" b="1" dirty="0" smtClean="0">
                <a:solidFill>
                  <a:srgbClr val="000066"/>
                </a:solidFill>
                <a:latin typeface="Monotype Corsiva" pitchFamily="66" charset="0"/>
              </a:rPr>
              <a:t>— освітня установа</a:t>
            </a:r>
            <a:endParaRPr lang="uk-UA" sz="2400" b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18" name="Блок-схема: ручной ввод 17"/>
          <p:cNvSpPr/>
          <p:nvPr/>
        </p:nvSpPr>
        <p:spPr>
          <a:xfrm>
            <a:off x="1043608" y="1915419"/>
            <a:ext cx="7632848" cy="726162"/>
          </a:xfrm>
          <a:prstGeom prst="flowChartManualInpu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Адреси</a:t>
            </a:r>
            <a:r>
              <a:rPr lang="uk-UA" sz="2800" b="1" dirty="0" smtClean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веб-сторінок </a:t>
            </a:r>
            <a:r>
              <a:rPr lang="uk-UA" sz="2800" b="1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пишуться </a:t>
            </a:r>
            <a:r>
              <a:rPr lang="uk-UA" sz="3200" b="1" dirty="0" smtClean="0">
                <a:solidFill>
                  <a:srgbClr val="660066"/>
                </a:solidFill>
                <a:latin typeface="Monotype Corsiva" pitchFamily="66" charset="0"/>
                <a:cs typeface="Calibri" pitchFamily="34" charset="0"/>
              </a:rPr>
              <a:t>латиницею</a:t>
            </a:r>
            <a:endParaRPr lang="uk-UA" sz="2800" b="1" dirty="0">
              <a:solidFill>
                <a:srgbClr val="660066"/>
              </a:solidFill>
              <a:latin typeface="Monotype Corsiva" pitchFamily="66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424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0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чка 2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" name="Группа 4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6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Веб-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сайт </a:t>
            </a:r>
            <a:r>
              <a:rPr lang="ru-RU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школи</a:t>
            </a:r>
            <a:endParaRPr lang="uk-UA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799" y="117556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bcname.com.ua/content/mambo/domains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145" y="1170075"/>
            <a:ext cx="1615347" cy="1615347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1475657" y="1412775"/>
            <a:ext cx="5909488" cy="51077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http://gymnasium163.edu.kh.ua/</a:t>
            </a:r>
            <a:endParaRPr lang="ru-RU" sz="2400" b="1" dirty="0">
              <a:solidFill>
                <a:srgbClr val="020A5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4" descr="http://krschool73.dnepredu.com/uploads/editor/2523/97898/sitepage_80/image/detskiy_interne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0" y="1272565"/>
            <a:ext cx="1486629" cy="17901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" y="2396062"/>
            <a:ext cx="9000493" cy="434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34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чка 2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" name="Группа 4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6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21508" name="Picture 4" descr="http://krschool73.dnepredu.com/uploads/editor/2523/97898/sitepage_80/image/detskiy_intern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085" y="1246102"/>
            <a:ext cx="1486629" cy="17901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Веб-браузер</a:t>
            </a:r>
            <a:endParaRPr lang="uk-UA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799" y="117556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vse-prosto.xn--b1ag1aeig3e.xn--p1ai/wp-content/uploads/2015/1/chto-takoe-brauzer-kakie-brauzeri-populyarni-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51" y="5445224"/>
            <a:ext cx="3490359" cy="12961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http://yak-prosto.com/images/f/a/yak-skopiyuvati-zakladk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4" y="1348462"/>
            <a:ext cx="1585429" cy="158542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92160850"/>
              </p:ext>
            </p:extLst>
          </p:nvPr>
        </p:nvGraphicFramePr>
        <p:xfrm>
          <a:off x="1259632" y="1085744"/>
          <a:ext cx="7416824" cy="573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9" y="1700808"/>
            <a:ext cx="7196987" cy="489654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Блок-схема: ручной ввод 17"/>
          <p:cNvSpPr/>
          <p:nvPr/>
        </p:nvSpPr>
        <p:spPr>
          <a:xfrm>
            <a:off x="235934" y="1514751"/>
            <a:ext cx="8679780" cy="1872734"/>
          </a:xfrm>
          <a:prstGeom prst="flowChartManualInpu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2" algn="ctr"/>
            <a:r>
              <a:rPr lang="uk-UA" sz="3600" b="1" dirty="0">
                <a:solidFill>
                  <a:srgbClr val="020A53"/>
                </a:solidFill>
                <a:latin typeface="Monotype Corsiva" pitchFamily="66" charset="0"/>
                <a:cs typeface="Calibri" pitchFamily="34" charset="0"/>
              </a:rPr>
              <a:t>Закладка</a:t>
            </a:r>
            <a:r>
              <a:rPr lang="uk-UA" sz="2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— гіперпосилання для швидкого доступу до веб-сторінок </a:t>
            </a:r>
            <a:r>
              <a:rPr lang="uk-UA" sz="28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сайта</a:t>
            </a:r>
            <a:r>
              <a:rPr lang="uk-UA" sz="2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зі списку обраних сайтів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58458" y="2948965"/>
            <a:ext cx="4160902" cy="3695283"/>
            <a:chOff x="235934" y="2893117"/>
            <a:chExt cx="4160902" cy="3695283"/>
          </a:xfrm>
        </p:grpSpPr>
        <p:sp>
          <p:nvSpPr>
            <p:cNvPr id="4" name="Выноска со стрелкой вверх 3"/>
            <p:cNvSpPr/>
            <p:nvPr/>
          </p:nvSpPr>
          <p:spPr>
            <a:xfrm>
              <a:off x="235934" y="2893117"/>
              <a:ext cx="4160902" cy="3695283"/>
            </a:xfrm>
            <a:prstGeom prst="upArrowCallout">
              <a:avLst>
                <a:gd name="adj1" fmla="val 22202"/>
                <a:gd name="adj2" fmla="val 25000"/>
                <a:gd name="adj3" fmla="val 12873"/>
                <a:gd name="adj4" fmla="val 81768"/>
              </a:avLst>
            </a:prstGeom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2400" b="1" dirty="0" smtClean="0">
                <a:solidFill>
                  <a:srgbClr val="000000"/>
                </a:solidFill>
                <a:latin typeface="Monotype Corsiva" pitchFamily="66" charset="0"/>
              </a:endParaRPr>
            </a:p>
            <a:p>
              <a:endParaRPr lang="en-US" sz="2400" b="1" dirty="0">
                <a:solidFill>
                  <a:srgbClr val="000000"/>
                </a:solidFill>
                <a:latin typeface="Monotype Corsiva" pitchFamily="66" charset="0"/>
              </a:endParaRPr>
            </a:p>
            <a:p>
              <a:endParaRPr lang="en-US" sz="2400" b="1" dirty="0" smtClean="0">
                <a:solidFill>
                  <a:srgbClr val="000000"/>
                </a:solidFill>
                <a:latin typeface="Monotype Corsiva" pitchFamily="66" charset="0"/>
              </a:endParaRPr>
            </a:p>
            <a:p>
              <a:endParaRPr lang="en-US" sz="2400" b="1" dirty="0">
                <a:solidFill>
                  <a:srgbClr val="000000"/>
                </a:solidFill>
                <a:latin typeface="Monotype Corsiva" pitchFamily="66" charset="0"/>
              </a:endParaRPr>
            </a:p>
            <a:p>
              <a:endParaRPr lang="en-US" sz="2400" b="1" dirty="0" smtClean="0">
                <a:solidFill>
                  <a:srgbClr val="000000"/>
                </a:solidFill>
                <a:latin typeface="Monotype Corsiva" pitchFamily="66" charset="0"/>
              </a:endParaRPr>
            </a:p>
            <a:p>
              <a:endParaRPr lang="en-US" sz="2400" b="1" dirty="0" smtClean="0">
                <a:solidFill>
                  <a:schemeClr val="tx1">
                    <a:lumMod val="10000"/>
                  </a:schemeClr>
                </a:solidFill>
                <a:latin typeface="Monotype Corsiva" pitchFamily="66" charset="0"/>
              </a:endParaRPr>
            </a:p>
            <a:p>
              <a:endParaRPr lang="en-US" sz="2400" b="1" dirty="0">
                <a:solidFill>
                  <a:schemeClr val="tx1">
                    <a:lumMod val="10000"/>
                  </a:schemeClr>
                </a:solidFill>
                <a:latin typeface="Monotype Corsiva" pitchFamily="66" charset="0"/>
              </a:endParaRPr>
            </a:p>
            <a:p>
              <a:endParaRPr lang="en-US" sz="2400" b="1" dirty="0" smtClean="0">
                <a:solidFill>
                  <a:schemeClr val="tx1">
                    <a:lumMod val="10000"/>
                  </a:schemeClr>
                </a:solidFill>
                <a:latin typeface="Monotype Corsiva" pitchFamily="66" charset="0"/>
              </a:endParaRPr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73" y="3736294"/>
              <a:ext cx="1131964" cy="9617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350" y="4827467"/>
              <a:ext cx="1131964" cy="15330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8" descr="http://jonyit.ru/wp-content/uploads/2012/11/12.pn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9" t="4022" r="6618" b="18763"/>
            <a:stretch/>
          </p:blipFill>
          <p:spPr bwMode="auto">
            <a:xfrm>
              <a:off x="1665602" y="4823956"/>
              <a:ext cx="2505197" cy="15365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0" descr="http://notebooke.net/wp-content/uploads/2014/02/internet-zakladki-dlya-google-chrome-dobavlenie-nastrojka.jpg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"/>
            <a:stretch/>
          </p:blipFill>
          <p:spPr bwMode="auto">
            <a:xfrm>
              <a:off x="1795125" y="3771115"/>
              <a:ext cx="2375674" cy="9269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4740430" y="2933891"/>
            <a:ext cx="4291634" cy="3695283"/>
            <a:chOff x="4426823" y="2897678"/>
            <a:chExt cx="4291634" cy="3695283"/>
          </a:xfrm>
        </p:grpSpPr>
        <p:sp>
          <p:nvSpPr>
            <p:cNvPr id="19" name="Выноска со стрелкой вверх 18"/>
            <p:cNvSpPr/>
            <p:nvPr/>
          </p:nvSpPr>
          <p:spPr>
            <a:xfrm>
              <a:off x="4426823" y="2897678"/>
              <a:ext cx="4291634" cy="3695283"/>
            </a:xfrm>
            <a:prstGeom prst="upArrowCallout">
              <a:avLst>
                <a:gd name="adj1" fmla="val 22202"/>
                <a:gd name="adj2" fmla="val 25000"/>
                <a:gd name="adj3" fmla="val 12873"/>
                <a:gd name="adj4" fmla="val 81768"/>
              </a:avLst>
            </a:prstGeom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2400" b="1" dirty="0" smtClean="0">
                <a:solidFill>
                  <a:srgbClr val="000000"/>
                </a:solidFill>
                <a:latin typeface="Monotype Corsiva" pitchFamily="66" charset="0"/>
              </a:endParaRPr>
            </a:p>
            <a:p>
              <a:endParaRPr lang="en-US" sz="2400" b="1" dirty="0">
                <a:solidFill>
                  <a:srgbClr val="000000"/>
                </a:solidFill>
                <a:latin typeface="Monotype Corsiva" pitchFamily="66" charset="0"/>
              </a:endParaRPr>
            </a:p>
            <a:p>
              <a:endParaRPr lang="en-US" sz="2400" b="1" dirty="0" smtClean="0">
                <a:solidFill>
                  <a:srgbClr val="000000"/>
                </a:solidFill>
                <a:latin typeface="Monotype Corsiva" pitchFamily="66" charset="0"/>
              </a:endParaRPr>
            </a:p>
            <a:p>
              <a:endParaRPr lang="en-US" sz="2400" b="1" dirty="0">
                <a:solidFill>
                  <a:srgbClr val="000000"/>
                </a:solidFill>
                <a:latin typeface="Monotype Corsiva" pitchFamily="66" charset="0"/>
              </a:endParaRPr>
            </a:p>
            <a:p>
              <a:endParaRPr lang="en-US" sz="2400" b="1" dirty="0" smtClean="0">
                <a:solidFill>
                  <a:srgbClr val="000000"/>
                </a:solidFill>
                <a:latin typeface="Monotype Corsiva" pitchFamily="66" charset="0"/>
              </a:endParaRPr>
            </a:p>
            <a:p>
              <a:endParaRPr lang="en-US" sz="2400" b="1" dirty="0" smtClean="0">
                <a:solidFill>
                  <a:schemeClr val="tx1">
                    <a:lumMod val="10000"/>
                  </a:schemeClr>
                </a:solidFill>
                <a:latin typeface="Monotype Corsiva" pitchFamily="66" charset="0"/>
              </a:endParaRPr>
            </a:p>
            <a:p>
              <a:endParaRPr lang="en-US" sz="2400" b="1" dirty="0">
                <a:solidFill>
                  <a:schemeClr val="tx1">
                    <a:lumMod val="10000"/>
                  </a:schemeClr>
                </a:solidFill>
                <a:latin typeface="Monotype Corsiva" pitchFamily="66" charset="0"/>
              </a:endParaRPr>
            </a:p>
            <a:p>
              <a:endParaRPr lang="en-US" sz="2400" b="1" dirty="0" smtClean="0">
                <a:solidFill>
                  <a:schemeClr val="tx1">
                    <a:lumMod val="10000"/>
                  </a:schemeClr>
                </a:solidFill>
                <a:latin typeface="Monotype Corsiva" pitchFamily="66" charset="0"/>
              </a:endParaRPr>
            </a:p>
          </p:txBody>
        </p:sp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607" y="3740855"/>
              <a:ext cx="3919799" cy="26242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5" name="Picture 15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59"/>
          <a:stretch/>
        </p:blipFill>
        <p:spPr bwMode="auto">
          <a:xfrm rot="569660">
            <a:off x="210281" y="1857375"/>
            <a:ext cx="1231009" cy="15200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Нижний колонтитул 1"/>
          <p:cNvSpPr txBox="1">
            <a:spLocks/>
          </p:cNvSpPr>
          <p:nvPr/>
        </p:nvSpPr>
        <p:spPr bwMode="auto">
          <a:xfrm>
            <a:off x="3066256" y="6541876"/>
            <a:ext cx="2895600" cy="19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00" smtClean="0">
                <a:solidFill>
                  <a:srgbClr val="003366"/>
                </a:solidFill>
              </a:rPr>
              <a:t>Чашук О.Ф., вчитель інформатики ЗОШ№23, Луцьк</a:t>
            </a:r>
            <a:endParaRPr lang="ru-RU" sz="700" dirty="0">
              <a:solidFill>
                <a:srgbClr val="003366"/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9795" y="100427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00" y="90268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1928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чка 14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1" name="Группа 10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2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215516" y="1412775"/>
            <a:ext cx="8712968" cy="3183833"/>
          </a:xfrm>
          <a:prstGeom prst="snip2SameRect">
            <a:avLst/>
          </a:prstGeom>
          <a:gradFill>
            <a:gsLst>
              <a:gs pos="0">
                <a:schemeClr val="accent5">
                  <a:shade val="51000"/>
                  <a:satMod val="130000"/>
                </a:schemeClr>
              </a:gs>
              <a:gs pos="33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uk-UA" sz="96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Робота </a:t>
            </a:r>
            <a:r>
              <a:rPr lang="en-US" sz="96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96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uk-UA" sz="8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з веб-браузером</a:t>
            </a:r>
            <a:endParaRPr lang="uk-UA" sz="8000" spc="600" dirty="0">
              <a:ln w="50800"/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44590" y="369210"/>
            <a:ext cx="4968552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3200" b="1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endParaRPr lang="uk-UA" sz="3200" b="1" dirty="0">
              <a:solidFill>
                <a:schemeClr val="accent5">
                  <a:lumMod val="10000"/>
                </a:schemeClr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0514" y="4218018"/>
            <a:ext cx="6912768" cy="250275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866" y="117631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724" y="-8905"/>
            <a:ext cx="2484276" cy="119733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6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79" y="-32098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216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516" y="209204"/>
            <a:ext cx="8229600" cy="1143000"/>
          </a:xfrm>
        </p:spPr>
        <p:txBody>
          <a:bodyPr/>
          <a:lstStyle/>
          <a:p>
            <a:pPr algn="ctr"/>
            <a:r>
              <a:rPr lang="uk-UA" b="1" dirty="0"/>
              <a:t>Домашнє завдання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23" y="2147316"/>
            <a:ext cx="2674568" cy="3067395"/>
          </a:xfrm>
          <a:prstGeom prst="rect">
            <a:avLst/>
          </a:prstGeom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409159" y="1789773"/>
            <a:ext cx="5985164" cy="4752528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endParaRPr lang="uk-UA" sz="3600" b="1" dirty="0" smtClean="0">
              <a:solidFill>
                <a:srgbClr val="C00000"/>
              </a:solidFill>
            </a:endParaRPr>
          </a:p>
          <a:p>
            <a:pPr marL="452438" indent="-452438" algn="ctr">
              <a:buFont typeface="Wingdings" panose="05000000000000000000" pitchFamily="2" charset="2"/>
              <a:buChar char="q"/>
            </a:pPr>
            <a:r>
              <a:rPr lang="uk-UA" sz="3600" b="1" dirty="0" smtClean="0">
                <a:solidFill>
                  <a:srgbClr val="C00000"/>
                </a:solidFill>
              </a:rPr>
              <a:t>Читати  § 29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marL="0" indent="0" algn="ctr"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Опрацювати контрольні запитання з рубрик </a:t>
            </a:r>
          </a:p>
          <a:p>
            <a:pPr marL="0" indent="0" algn="ctr">
              <a:buNone/>
            </a:pP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«Обговорюємо» </a:t>
            </a:r>
          </a:p>
          <a:p>
            <a:pPr marL="0" indent="0" algn="ctr">
              <a:buNone/>
            </a:pPr>
            <a:r>
              <a:rPr lang="uk-UA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та </a:t>
            </a:r>
          </a:p>
          <a:p>
            <a:pPr marL="0" indent="0" algn="ctr">
              <a:buNone/>
            </a:pP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«Оціни свої знання»</a:t>
            </a:r>
          </a:p>
          <a:p>
            <a:pPr marL="441325" indent="-441325" algn="ctr">
              <a:buFont typeface="Wingdings" pitchFamily="2" charset="2"/>
              <a:buChar char="q"/>
            </a:pPr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Заповнити «СЛОВНИЧОК»</a:t>
            </a:r>
          </a:p>
          <a:p>
            <a:pPr marL="0" indent="0" algn="ctr">
              <a:buNone/>
            </a:pPr>
            <a:endParaRPr lang="uk-UA" sz="3600" b="1" dirty="0">
              <a:solidFill>
                <a:srgbClr val="00206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endParaRPr lang="uk-UA" sz="3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uk-UA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uk-UA" sz="3600" b="1" dirty="0" smtClean="0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471" y="1337690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1" name="Picture 60" descr="3D_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val="3032056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абличка 11"/>
          <p:cNvSpPr/>
          <p:nvPr/>
        </p:nvSpPr>
        <p:spPr>
          <a:xfrm>
            <a:off x="265231" y="1484784"/>
            <a:ext cx="8613539" cy="5256584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8" name="Группа 7"/>
          <p:cNvGrpSpPr/>
          <p:nvPr/>
        </p:nvGrpSpPr>
        <p:grpSpPr>
          <a:xfrm>
            <a:off x="-3176" y="0"/>
            <a:ext cx="1910879" cy="1801813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9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1728160"/>
            <a:ext cx="7704856" cy="2019221"/>
          </a:xfrm>
          <a:prstGeom prst="snip2DiagRect">
            <a:avLst/>
          </a:prstGeom>
          <a:ln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Chevron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5400" b="1" spc="150" dirty="0">
                <a:ln w="11430">
                  <a:solidFill>
                    <a:srgbClr val="FFC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Комп’ютерні </a:t>
            </a:r>
            <a:r>
              <a:rPr lang="uk-UA" sz="5400" b="1" spc="150" dirty="0" smtClean="0">
                <a:ln w="11430">
                  <a:solidFill>
                    <a:srgbClr val="FFC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мережі</a:t>
            </a:r>
            <a:endParaRPr lang="uk-UA" sz="5400" b="1" spc="150" dirty="0">
              <a:ln w="11430">
                <a:solidFill>
                  <a:srgbClr val="FFC000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04" y="1287598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6017" y="3521613"/>
            <a:ext cx="6231966" cy="3219755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920027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абличка 11"/>
          <p:cNvSpPr/>
          <p:nvPr/>
        </p:nvSpPr>
        <p:spPr>
          <a:xfrm>
            <a:off x="143508" y="1246102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4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6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2278" y="4906432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1536254" y="5223746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БРАУЗЕР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38" y="2132856"/>
            <a:ext cx="7957438" cy="277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69" y="1556792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212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абличка 10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856" y="345196"/>
            <a:ext cx="8229600" cy="900906"/>
          </a:xfrm>
        </p:spPr>
        <p:txBody>
          <a:bodyPr/>
          <a:lstStyle/>
          <a:p>
            <a:pPr eaLnBrk="1" hangingPunct="1"/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8150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9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12" name="Нижний колонтитул 1"/>
          <p:cNvSpPr txBox="1">
            <a:spLocks/>
          </p:cNvSpPr>
          <p:nvPr/>
        </p:nvSpPr>
        <p:spPr>
          <a:xfrm>
            <a:off x="3063602" y="6376792"/>
            <a:ext cx="2895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00" dirty="0" smtClean="0">
                <a:solidFill>
                  <a:schemeClr val="tx2">
                    <a:lumMod val="65000"/>
                  </a:schemeClr>
                </a:solidFill>
              </a:rPr>
              <a:t>Чашук О.Ф., </a:t>
            </a:r>
            <a:r>
              <a:rPr lang="ru-RU" sz="700" dirty="0" err="1" smtClean="0">
                <a:solidFill>
                  <a:schemeClr val="tx2">
                    <a:lumMod val="65000"/>
                  </a:schemeClr>
                </a:solidFill>
              </a:rPr>
              <a:t>вчитель</a:t>
            </a:r>
            <a:r>
              <a:rPr lang="ru-RU" sz="700" dirty="0" smtClean="0">
                <a:solidFill>
                  <a:schemeClr val="tx2">
                    <a:lumMod val="65000"/>
                  </a:schemeClr>
                </a:solidFill>
              </a:rPr>
              <a:t> </a:t>
            </a:r>
            <a:r>
              <a:rPr lang="ru-RU" sz="700" dirty="0" err="1" smtClean="0">
                <a:solidFill>
                  <a:schemeClr val="tx2">
                    <a:lumMod val="65000"/>
                  </a:schemeClr>
                </a:solidFill>
              </a:rPr>
              <a:t>інформатики</a:t>
            </a:r>
            <a:r>
              <a:rPr lang="ru-RU" sz="700" dirty="0" smtClean="0">
                <a:solidFill>
                  <a:schemeClr val="tx2">
                    <a:lumMod val="65000"/>
                  </a:schemeClr>
                </a:solidFill>
              </a:rPr>
              <a:t> ЗОШ№23, </a:t>
            </a:r>
            <a:r>
              <a:rPr lang="ru-RU" sz="700" dirty="0" err="1" smtClean="0">
                <a:solidFill>
                  <a:schemeClr val="tx2">
                    <a:lumMod val="65000"/>
                  </a:schemeClr>
                </a:solidFill>
              </a:rPr>
              <a:t>Луцьк</a:t>
            </a:r>
            <a:endParaRPr lang="ru-RU" sz="700" dirty="0">
              <a:solidFill>
                <a:schemeClr val="tx2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395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абличка 15"/>
          <p:cNvSpPr/>
          <p:nvPr/>
        </p:nvSpPr>
        <p:spPr>
          <a:xfrm>
            <a:off x="143508" y="1246102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547664" y="487433"/>
            <a:ext cx="6408712" cy="5950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+mn-lt"/>
              </a:rPr>
              <a:t>Робота з комп'ютером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645131" y="2166736"/>
            <a:ext cx="8149263" cy="3746540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98638" indent="-1798638" defTabSz="250825">
              <a:spcAft>
                <a:spcPts val="1200"/>
              </a:spcAft>
            </a:pPr>
            <a:r>
              <a:rPr lang="uk-UA" sz="28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2800" b="1" spc="50" dirty="0" smtClean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uk-UA" sz="2800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2800" b="1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uk-UA" sz="28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Перегляд веб-сторінок у браузері</a:t>
            </a:r>
          </a:p>
          <a:p>
            <a:pPr marL="1798638" indent="-1798638" defTabSz="250825">
              <a:spcAft>
                <a:spcPts val="1200"/>
              </a:spcAft>
            </a:pPr>
            <a:r>
              <a:rPr lang="uk-UA" sz="28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2800" b="1" spc="50" dirty="0" smtClean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</a:t>
            </a:r>
            <a:r>
              <a:rPr lang="uk-UA" sz="2800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2800" b="1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uk-UA" sz="28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Браузер </a:t>
            </a:r>
            <a:r>
              <a:rPr lang="en-US" sz="2800" b="1" i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Google Chrome</a:t>
            </a:r>
            <a:endParaRPr lang="uk-UA" sz="2800" b="1" i="1" spc="50" dirty="0" smtClean="0">
              <a:ln w="11430"/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1798638" indent="-1798638" defTabSz="250825">
              <a:spcAft>
                <a:spcPts val="1200"/>
              </a:spcAft>
            </a:pPr>
            <a:r>
              <a:rPr lang="uk-UA" sz="28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2800" b="1" spc="5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r>
              <a:rPr lang="uk-UA" sz="2800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2800" b="1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uk-UA" sz="28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Створення закладки в браузері </a:t>
            </a:r>
            <a:r>
              <a:rPr lang="en-US" sz="2800" b="1" i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Google Chrome</a:t>
            </a:r>
            <a:endParaRPr lang="uk-UA" sz="2800" b="1" i="1" spc="50" dirty="0" smtClean="0">
              <a:ln w="11430"/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1798638" indent="-1798638" defTabSz="250825">
              <a:spcAft>
                <a:spcPts val="1200"/>
              </a:spcAft>
            </a:pPr>
            <a:r>
              <a:rPr lang="uk-UA" sz="2800" b="1" spc="50" dirty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Вправа </a:t>
            </a:r>
            <a:r>
              <a:rPr lang="uk-UA" sz="2800" b="1" spc="50" dirty="0" smtClean="0">
                <a:ln w="11430"/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uk-UA" sz="2800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2800" b="1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uk-UA" sz="28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Порівняння роботи в різних браузерах</a:t>
            </a:r>
            <a:endParaRPr lang="uk-UA" sz="2800" b="1" spc="50" dirty="0">
              <a:ln w="11430"/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331640" y="1310470"/>
            <a:ext cx="2736304" cy="72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r>
              <a:rPr lang="uk-UA" sz="5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Діємо</a:t>
            </a:r>
            <a:endParaRPr lang="uk-UA" sz="5400" b="1" dirty="0">
              <a:solidFill>
                <a:schemeClr val="bg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5100" y="1700050"/>
            <a:ext cx="611412" cy="6656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3" name="Picture 60" descr="3D_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590" y="178925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http://gkuznetsova69.rusedu.net/gallery/2874/nepravilna_poz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40" y="5301208"/>
            <a:ext cx="1477288" cy="146995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9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6074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vse-prosto.xn--b1ag1aeig3e.xn--p1ai/wp-content/uploads/2015/1/chto-takoe-brauzer-kakie-brauzeri-populyarni-n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26351"/>
            <a:ext cx="2507709" cy="9312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6859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абличка 11"/>
          <p:cNvSpPr/>
          <p:nvPr/>
        </p:nvSpPr>
        <p:spPr>
          <a:xfrm>
            <a:off x="265231" y="1484784"/>
            <a:ext cx="8613539" cy="5256584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8" name="Группа 7"/>
          <p:cNvGrpSpPr/>
          <p:nvPr/>
        </p:nvGrpSpPr>
        <p:grpSpPr>
          <a:xfrm>
            <a:off x="-3176" y="0"/>
            <a:ext cx="1910879" cy="1801813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9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1728160"/>
            <a:ext cx="7704856" cy="2019221"/>
          </a:xfrm>
          <a:prstGeom prst="snip2DiagRect">
            <a:avLst/>
          </a:prstGeom>
          <a:ln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Chevron">
              <a:avLst/>
            </a:prstTxWarp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5400" b="1" spc="150" dirty="0">
                <a:ln w="11430">
                  <a:solidFill>
                    <a:srgbClr val="FFC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Комп’ютерні </a:t>
            </a:r>
            <a:r>
              <a:rPr lang="uk-UA" sz="5400" b="1" spc="150" dirty="0" smtClean="0">
                <a:ln w="11430">
                  <a:solidFill>
                    <a:srgbClr val="FFC000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мережі</a:t>
            </a:r>
            <a:endParaRPr lang="uk-UA" sz="5400" b="1" spc="150" dirty="0">
              <a:ln w="11430">
                <a:solidFill>
                  <a:srgbClr val="FFC000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04" y="1287598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6017" y="3521613"/>
            <a:ext cx="6231966" cy="3219755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8470872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абличка 23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851" name="AutoShape 3"/>
          <p:cNvSpPr>
            <a:spLocks noChangeArrowheads="1"/>
          </p:cNvSpPr>
          <p:nvPr/>
        </p:nvSpPr>
        <p:spPr bwMode="gray">
          <a:xfrm>
            <a:off x="5638800" y="2743200"/>
            <a:ext cx="2819400" cy="3124200"/>
          </a:xfrm>
          <a:prstGeom prst="chevron">
            <a:avLst>
              <a:gd name="adj" fmla="val 16468"/>
            </a:avLst>
          </a:prstGeom>
          <a:solidFill>
            <a:schemeClr val="accent2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gray">
          <a:xfrm>
            <a:off x="3276600" y="2743200"/>
            <a:ext cx="2971800" cy="3124200"/>
          </a:xfrm>
          <a:prstGeom prst="chevron">
            <a:avLst>
              <a:gd name="adj" fmla="val 17384"/>
            </a:avLst>
          </a:prstGeom>
          <a:solidFill>
            <a:schemeClr val="folHlink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gray">
          <a:xfrm>
            <a:off x="914400" y="2743200"/>
            <a:ext cx="2971800" cy="3124200"/>
          </a:xfrm>
          <a:prstGeom prst="chevron">
            <a:avLst>
              <a:gd name="adj" fmla="val 17384"/>
            </a:avLst>
          </a:prstGeom>
          <a:solidFill>
            <a:schemeClr val="accent1"/>
          </a:soli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gray">
          <a:xfrm>
            <a:off x="1143000" y="1905000"/>
            <a:ext cx="2057400" cy="533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gray">
          <a:xfrm>
            <a:off x="3462338" y="1905000"/>
            <a:ext cx="2057400" cy="533400"/>
          </a:xfrm>
          <a:prstGeom prst="roundRect">
            <a:avLst>
              <a:gd name="adj" fmla="val 50000"/>
            </a:avLst>
          </a:prstGeom>
          <a:solidFill>
            <a:schemeClr val="folHlink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gray">
          <a:xfrm>
            <a:off x="5791200" y="1905000"/>
            <a:ext cx="20574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71700" y="548680"/>
            <a:ext cx="4896544" cy="60472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Ти опрацюєш: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11" name="Picture 4" descr="http://newvv.net/images/stories/news/221873/2/34881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6113" y="53913"/>
            <a:ext cx="1980215" cy="176275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1403648" y="3181915"/>
            <a:ext cx="2304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Яка </a:t>
            </a:r>
            <a:r>
              <a:rPr lang="uk-UA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програма</a:t>
            </a:r>
            <a:r>
              <a:rPr lang="uk-UA" sz="28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 забезпечує </a:t>
            </a:r>
            <a:r>
              <a:rPr lang="uk-UA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доступ</a:t>
            </a:r>
            <a:r>
              <a:rPr lang="uk-UA" sz="2800" b="1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 до  ресурсів </a:t>
            </a:r>
            <a:r>
              <a:rPr lang="uk-UA" sz="28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Інтернету</a:t>
            </a:r>
            <a:endParaRPr lang="uk-UA" sz="2800" b="1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3939" y="3185201"/>
            <a:ext cx="2088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Як записується </a:t>
            </a:r>
            <a:r>
              <a:rPr lang="uk-UA" sz="2800" b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адреса</a:t>
            </a:r>
            <a:r>
              <a:rPr lang="uk-UA" sz="28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веб-сторінки</a:t>
            </a:r>
            <a:endParaRPr lang="uk-UA" sz="24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1130" y="3220234"/>
            <a:ext cx="2015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660066"/>
                </a:solidFill>
              </a:rPr>
              <a:t>Як </a:t>
            </a:r>
            <a:r>
              <a:rPr lang="uk-UA" sz="2400" b="1" dirty="0" err="1" smtClean="0">
                <a:solidFill>
                  <a:srgbClr val="660066"/>
                </a:solidFill>
              </a:rPr>
              <a:t>користува-тися</a:t>
            </a:r>
            <a:r>
              <a:rPr lang="uk-UA" sz="2400" b="1" dirty="0" smtClean="0">
                <a:solidFill>
                  <a:srgbClr val="660066"/>
                </a:solidFill>
              </a:rPr>
              <a:t> браузером</a:t>
            </a:r>
            <a:endParaRPr lang="uk-UA" sz="2400" b="1" dirty="0">
              <a:solidFill>
                <a:srgbClr val="660066"/>
              </a:solidFill>
            </a:endParaRPr>
          </a:p>
        </p:txBody>
      </p:sp>
      <p:pic>
        <p:nvPicPr>
          <p:cNvPr id="20" name="Picture 7" descr="http://www.ats.od.ua/PIC/computer-netwo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6757" y="1852111"/>
            <a:ext cx="832519" cy="6243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" name="Picture 7" descr="http://www.ats.od.ua/PIC/computer-netwo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7797" y="1852110"/>
            <a:ext cx="832519" cy="62438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" name="Picture 7" descr="http://www.ats.od.ua/PIC/computer-netwo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3640" y="1870529"/>
            <a:ext cx="832519" cy="62438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Стрелка вправо с вырезом 6"/>
          <p:cNvSpPr/>
          <p:nvPr/>
        </p:nvSpPr>
        <p:spPr>
          <a:xfrm>
            <a:off x="608420" y="6093296"/>
            <a:ext cx="7849780" cy="504056"/>
          </a:xfrm>
          <a:prstGeom prst="notchedRightArrow">
            <a:avLst/>
          </a:prstGeom>
          <a:gradFill flip="none" rotWithShape="1">
            <a:gsLst>
              <a:gs pos="0">
                <a:schemeClr val="dk1">
                  <a:shade val="51000"/>
                  <a:satMod val="130000"/>
                </a:schemeClr>
              </a:gs>
              <a:gs pos="40000">
                <a:schemeClr val="dk1">
                  <a:shade val="93000"/>
                  <a:satMod val="130000"/>
                </a:schemeClr>
              </a:gs>
              <a:gs pos="66000">
                <a:schemeClr val="tx1">
                  <a:lumMod val="90000"/>
                </a:schemeClr>
              </a:gs>
            </a:gsLst>
            <a:lin ang="0" scaled="1"/>
            <a:tileRect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12" y="243716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468" y="243716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42" y="243716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5309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чка 14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1" name="Группа 10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2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44590" y="369210"/>
            <a:ext cx="4968552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3200" b="1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endParaRPr lang="uk-UA" sz="3200" b="1" dirty="0">
              <a:solidFill>
                <a:schemeClr val="accent5">
                  <a:lumMod val="10000"/>
                </a:schemeClr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215516" y="1412775"/>
            <a:ext cx="8712968" cy="3183833"/>
          </a:xfrm>
          <a:prstGeom prst="snip2SameRect">
            <a:avLst/>
          </a:prstGeom>
          <a:gradFill>
            <a:gsLst>
              <a:gs pos="0">
                <a:schemeClr val="accent5">
                  <a:shade val="51000"/>
                  <a:satMod val="130000"/>
                </a:schemeClr>
              </a:gs>
              <a:gs pos="33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divo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uk-UA" sz="9600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Робота </a:t>
            </a:r>
            <a:r>
              <a:rPr lang="en-US" sz="96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96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uk-UA" sz="80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з веб-браузером</a:t>
            </a:r>
            <a:endParaRPr lang="uk-UA" sz="8000" spc="600" dirty="0">
              <a:ln w="50800"/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0514" y="4218018"/>
            <a:ext cx="6912768" cy="250275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866" y="117631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724" y="-8905"/>
            <a:ext cx="2484276" cy="119733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7" name="Picture 2" descr="http://vse-prosto.xn--b1ag1aeig3e.xn--p1ai/wp-content/uploads/2015/1/chto-takoe-brauzer-kakie-brauzeri-populyarni-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2351"/>
            <a:ext cx="2957999" cy="10984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284" y="-8905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vse-prosto.xn--b1ag1aeig3e.xn--p1ai/wp-content/uploads/2015/1/chto-takoe-brauzer-kakie-brauzeri-populyarni-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39985"/>
            <a:ext cx="2957999" cy="10984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9088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7" name="Группа 6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8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5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0" name="Picture 2" descr="http://teren.in.ua/gfx/dynamic/f18ecd622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2304256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nthemoney.in.ua/wp-content/uploads/2013/01/Internet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06" y="5243360"/>
            <a:ext cx="2327051" cy="1339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илиния 2"/>
          <p:cNvSpPr/>
          <p:nvPr/>
        </p:nvSpPr>
        <p:spPr>
          <a:xfrm>
            <a:off x="4318358" y="4560632"/>
            <a:ext cx="407613" cy="517946"/>
          </a:xfrm>
          <a:custGeom>
            <a:avLst/>
            <a:gdLst>
              <a:gd name="connsiteX0" fmla="*/ 0 w 407613"/>
              <a:gd name="connsiteY0" fmla="*/ 0 h 517946"/>
              <a:gd name="connsiteX1" fmla="*/ 203806 w 407613"/>
              <a:gd name="connsiteY1" fmla="*/ 0 h 517946"/>
              <a:gd name="connsiteX2" fmla="*/ 203806 w 407613"/>
              <a:gd name="connsiteY2" fmla="*/ 517946 h 517946"/>
              <a:gd name="connsiteX3" fmla="*/ 407613 w 407613"/>
              <a:gd name="connsiteY3" fmla="*/ 517946 h 51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613" h="517946">
                <a:moveTo>
                  <a:pt x="0" y="0"/>
                </a:moveTo>
                <a:lnTo>
                  <a:pt x="203806" y="0"/>
                </a:lnTo>
                <a:lnTo>
                  <a:pt x="203806" y="517946"/>
                </a:lnTo>
                <a:lnTo>
                  <a:pt x="407613" y="517946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0029" tIns="242496" rIns="200029" bIns="242495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500346" y="3908925"/>
            <a:ext cx="489336" cy="651706"/>
          </a:xfrm>
          <a:custGeom>
            <a:avLst/>
            <a:gdLst>
              <a:gd name="connsiteX0" fmla="*/ 0 w 489336"/>
              <a:gd name="connsiteY0" fmla="*/ 0 h 651706"/>
              <a:gd name="connsiteX1" fmla="*/ 244668 w 489336"/>
              <a:gd name="connsiteY1" fmla="*/ 0 h 651706"/>
              <a:gd name="connsiteX2" fmla="*/ 244668 w 489336"/>
              <a:gd name="connsiteY2" fmla="*/ 651706 h 651706"/>
              <a:gd name="connsiteX3" fmla="*/ 489336 w 489336"/>
              <a:gd name="connsiteY3" fmla="*/ 651706 h 65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336" h="651706">
                <a:moveTo>
                  <a:pt x="0" y="0"/>
                </a:moveTo>
                <a:lnTo>
                  <a:pt x="244668" y="0"/>
                </a:lnTo>
                <a:lnTo>
                  <a:pt x="244668" y="651706"/>
                </a:lnTo>
                <a:lnTo>
                  <a:pt x="489336" y="651706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994" tIns="305479" rIns="236994" bIns="30547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4248707" y="2801777"/>
            <a:ext cx="422002" cy="456412"/>
          </a:xfrm>
          <a:custGeom>
            <a:avLst/>
            <a:gdLst>
              <a:gd name="connsiteX0" fmla="*/ 0 w 422002"/>
              <a:gd name="connsiteY0" fmla="*/ 456412 h 456412"/>
              <a:gd name="connsiteX1" fmla="*/ 211001 w 422002"/>
              <a:gd name="connsiteY1" fmla="*/ 456412 h 456412"/>
              <a:gd name="connsiteX2" fmla="*/ 211001 w 422002"/>
              <a:gd name="connsiteY2" fmla="*/ 0 h 456412"/>
              <a:gd name="connsiteX3" fmla="*/ 422002 w 422002"/>
              <a:gd name="connsiteY3" fmla="*/ 0 h 4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002" h="456412">
                <a:moveTo>
                  <a:pt x="0" y="456412"/>
                </a:moveTo>
                <a:lnTo>
                  <a:pt x="211001" y="456412"/>
                </a:lnTo>
                <a:lnTo>
                  <a:pt x="211001" y="0"/>
                </a:lnTo>
                <a:lnTo>
                  <a:pt x="422002" y="0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8161" tIns="212666" rIns="208161" bIns="21266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1500346" y="3258190"/>
            <a:ext cx="520965" cy="650735"/>
          </a:xfrm>
          <a:custGeom>
            <a:avLst/>
            <a:gdLst>
              <a:gd name="connsiteX0" fmla="*/ 0 w 520965"/>
              <a:gd name="connsiteY0" fmla="*/ 650735 h 650735"/>
              <a:gd name="connsiteX1" fmla="*/ 260482 w 520965"/>
              <a:gd name="connsiteY1" fmla="*/ 650735 h 650735"/>
              <a:gd name="connsiteX2" fmla="*/ 260482 w 520965"/>
              <a:gd name="connsiteY2" fmla="*/ 0 h 650735"/>
              <a:gd name="connsiteX3" fmla="*/ 520965 w 520965"/>
              <a:gd name="connsiteY3" fmla="*/ 0 h 65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965" h="650735">
                <a:moveTo>
                  <a:pt x="0" y="650735"/>
                </a:moveTo>
                <a:lnTo>
                  <a:pt x="260482" y="650735"/>
                </a:lnTo>
                <a:lnTo>
                  <a:pt x="260482" y="0"/>
                </a:lnTo>
                <a:lnTo>
                  <a:pt x="520965" y="0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2343" tIns="304528" rIns="252343" bIns="30452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 rot="16200000">
            <a:off x="-1001803" y="3411125"/>
            <a:ext cx="3791416" cy="1212889"/>
          </a:xfrm>
          <a:custGeom>
            <a:avLst/>
            <a:gdLst>
              <a:gd name="connsiteX0" fmla="*/ 0 w 3574126"/>
              <a:gd name="connsiteY0" fmla="*/ 469580 h 939159"/>
              <a:gd name="connsiteX1" fmla="*/ 1787063 w 3574126"/>
              <a:gd name="connsiteY1" fmla="*/ 0 h 939159"/>
              <a:gd name="connsiteX2" fmla="*/ 3574126 w 3574126"/>
              <a:gd name="connsiteY2" fmla="*/ 469580 h 939159"/>
              <a:gd name="connsiteX3" fmla="*/ 1787063 w 3574126"/>
              <a:gd name="connsiteY3" fmla="*/ 939160 h 939159"/>
              <a:gd name="connsiteX4" fmla="*/ 0 w 3574126"/>
              <a:gd name="connsiteY4" fmla="*/ 469580 h 93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126" h="939159">
                <a:moveTo>
                  <a:pt x="0" y="469580"/>
                </a:moveTo>
                <a:cubicBezTo>
                  <a:pt x="0" y="210238"/>
                  <a:pt x="800095" y="0"/>
                  <a:pt x="1787063" y="0"/>
                </a:cubicBezTo>
                <a:cubicBezTo>
                  <a:pt x="2774031" y="0"/>
                  <a:pt x="3574126" y="210238"/>
                  <a:pt x="3574126" y="469580"/>
                </a:cubicBezTo>
                <a:cubicBezTo>
                  <a:pt x="3574126" y="728922"/>
                  <a:pt x="2774031" y="939160"/>
                  <a:pt x="1787063" y="939160"/>
                </a:cubicBezTo>
                <a:cubicBezTo>
                  <a:pt x="800095" y="939160"/>
                  <a:pt x="0" y="728922"/>
                  <a:pt x="0" y="469580"/>
                </a:cubicBezTo>
                <a:close/>
              </a:path>
            </a:pathLst>
          </a:custGeom>
          <a:solidFill>
            <a:srgbClr val="92D05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3738" tIns="157856" rIns="543739" bIns="157857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200" b="1" kern="12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Доступ до </a:t>
            </a:r>
            <a:r>
              <a:rPr lang="uk-UA" sz="3600" b="1" kern="1200" spc="6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Інтернету </a:t>
            </a:r>
            <a:endParaRPr lang="ru-RU" sz="3200" b="1" kern="1200" spc="600" dirty="0">
              <a:solidFill>
                <a:schemeClr val="bg1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2021312" y="2918647"/>
            <a:ext cx="2227395" cy="679084"/>
          </a:xfrm>
          <a:custGeom>
            <a:avLst/>
            <a:gdLst>
              <a:gd name="connsiteX0" fmla="*/ 0 w 2227395"/>
              <a:gd name="connsiteY0" fmla="*/ 0 h 679084"/>
              <a:gd name="connsiteX1" fmla="*/ 2227395 w 2227395"/>
              <a:gd name="connsiteY1" fmla="*/ 0 h 679084"/>
              <a:gd name="connsiteX2" fmla="*/ 2227395 w 2227395"/>
              <a:gd name="connsiteY2" fmla="*/ 679084 h 679084"/>
              <a:gd name="connsiteX3" fmla="*/ 0 w 2227395"/>
              <a:gd name="connsiteY3" fmla="*/ 679084 h 679084"/>
              <a:gd name="connsiteX4" fmla="*/ 0 w 2227395"/>
              <a:gd name="connsiteY4" fmla="*/ 0 h 67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7395" h="679084">
                <a:moveTo>
                  <a:pt x="0" y="0"/>
                </a:moveTo>
                <a:lnTo>
                  <a:pt x="2227395" y="0"/>
                </a:lnTo>
                <a:lnTo>
                  <a:pt x="2227395" y="679084"/>
                </a:lnTo>
                <a:lnTo>
                  <a:pt x="0" y="67908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600" b="1" kern="1200" dirty="0" smtClean="0">
                <a:solidFill>
                  <a:srgbClr val="020A53"/>
                </a:solidFill>
                <a:latin typeface="Calibri" pitchFamily="34" charset="0"/>
                <a:cs typeface="Calibri" pitchFamily="34" charset="0"/>
              </a:rPr>
              <a:t>Програма</a:t>
            </a:r>
            <a:endParaRPr lang="ru-RU" sz="2800" b="1" kern="1200" dirty="0">
              <a:solidFill>
                <a:srgbClr val="020A5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4670710" y="1691305"/>
            <a:ext cx="3979888" cy="2220944"/>
          </a:xfrm>
          <a:custGeom>
            <a:avLst/>
            <a:gdLst>
              <a:gd name="connsiteX0" fmla="*/ 0 w 3979888"/>
              <a:gd name="connsiteY0" fmla="*/ 0 h 2220944"/>
              <a:gd name="connsiteX1" fmla="*/ 3979888 w 3979888"/>
              <a:gd name="connsiteY1" fmla="*/ 0 h 2220944"/>
              <a:gd name="connsiteX2" fmla="*/ 3979888 w 3979888"/>
              <a:gd name="connsiteY2" fmla="*/ 2220944 h 2220944"/>
              <a:gd name="connsiteX3" fmla="*/ 0 w 3979888"/>
              <a:gd name="connsiteY3" fmla="*/ 2220944 h 2220944"/>
              <a:gd name="connsiteX4" fmla="*/ 0 w 3979888"/>
              <a:gd name="connsiteY4" fmla="*/ 0 h 222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9888" h="2220944">
                <a:moveTo>
                  <a:pt x="0" y="0"/>
                </a:moveTo>
                <a:lnTo>
                  <a:pt x="3979888" y="0"/>
                </a:lnTo>
                <a:lnTo>
                  <a:pt x="3979888" y="2220944"/>
                </a:lnTo>
                <a:lnTo>
                  <a:pt x="0" y="222094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kern="12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Для доступу до Інтернету потрібні </a:t>
            </a:r>
            <a:r>
              <a:rPr lang="uk-UA" sz="2400" b="1" kern="1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програми</a:t>
            </a:r>
            <a:r>
              <a:rPr lang="uk-UA" sz="2400" b="1" kern="12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що встановлюються на комп'ютер.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kern="12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Однією з таких програм є </a:t>
            </a:r>
            <a:r>
              <a:rPr lang="uk-UA" sz="2800" b="1" kern="1200" spc="3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браузер</a:t>
            </a:r>
            <a:r>
              <a:rPr lang="uk-UA" sz="2400" b="1" kern="1200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2400" b="1" kern="1200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1989683" y="4221090"/>
            <a:ext cx="2328675" cy="679084"/>
          </a:xfrm>
          <a:custGeom>
            <a:avLst/>
            <a:gdLst>
              <a:gd name="connsiteX0" fmla="*/ 0 w 2328675"/>
              <a:gd name="connsiteY0" fmla="*/ 0 h 679084"/>
              <a:gd name="connsiteX1" fmla="*/ 2328675 w 2328675"/>
              <a:gd name="connsiteY1" fmla="*/ 0 h 679084"/>
              <a:gd name="connsiteX2" fmla="*/ 2328675 w 2328675"/>
              <a:gd name="connsiteY2" fmla="*/ 679084 h 679084"/>
              <a:gd name="connsiteX3" fmla="*/ 0 w 2328675"/>
              <a:gd name="connsiteY3" fmla="*/ 679084 h 679084"/>
              <a:gd name="connsiteX4" fmla="*/ 0 w 2328675"/>
              <a:gd name="connsiteY4" fmla="*/ 0 h 67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8675" h="679084">
                <a:moveTo>
                  <a:pt x="0" y="0"/>
                </a:moveTo>
                <a:lnTo>
                  <a:pt x="2328675" y="0"/>
                </a:lnTo>
                <a:lnTo>
                  <a:pt x="2328675" y="679084"/>
                </a:lnTo>
                <a:lnTo>
                  <a:pt x="0" y="679084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3600" b="1" kern="12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Браузер</a:t>
            </a:r>
            <a:endParaRPr lang="ru-RU" sz="2800" b="1" kern="1200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4725972" y="4027764"/>
            <a:ext cx="3878341" cy="2101629"/>
          </a:xfrm>
          <a:custGeom>
            <a:avLst/>
            <a:gdLst>
              <a:gd name="connsiteX0" fmla="*/ 0 w 3878341"/>
              <a:gd name="connsiteY0" fmla="*/ 0 h 2101629"/>
              <a:gd name="connsiteX1" fmla="*/ 3878341 w 3878341"/>
              <a:gd name="connsiteY1" fmla="*/ 0 h 2101629"/>
              <a:gd name="connsiteX2" fmla="*/ 3878341 w 3878341"/>
              <a:gd name="connsiteY2" fmla="*/ 2101629 h 2101629"/>
              <a:gd name="connsiteX3" fmla="*/ 0 w 3878341"/>
              <a:gd name="connsiteY3" fmla="*/ 2101629 h 2101629"/>
              <a:gd name="connsiteX4" fmla="*/ 0 w 3878341"/>
              <a:gd name="connsiteY4" fmla="*/ 0 h 210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8341" h="2101629">
                <a:moveTo>
                  <a:pt x="0" y="0"/>
                </a:moveTo>
                <a:lnTo>
                  <a:pt x="3878341" y="0"/>
                </a:lnTo>
                <a:lnTo>
                  <a:pt x="3878341" y="2101629"/>
                </a:lnTo>
                <a:lnTo>
                  <a:pt x="0" y="210162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kern="12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Браузер (</a:t>
            </a:r>
            <a:r>
              <a:rPr lang="uk-UA" sz="2400" b="1" kern="1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з англ</a:t>
            </a:r>
            <a:r>
              <a:rPr lang="uk-UA" sz="2400" b="1" kern="12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24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Calibri" pitchFamily="34" charset="0"/>
              </a:rPr>
              <a:t>переглядач</a:t>
            </a:r>
            <a:r>
              <a:rPr lang="uk-UA" sz="2400" b="1" kern="12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) — це спеціальні програми для перегляду веб-сторінок.</a:t>
            </a:r>
            <a:endParaRPr lang="ru-RU" sz="2400" b="1" kern="12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724" y="-8905"/>
            <a:ext cx="2484276" cy="119733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Комп'ютерні </a:t>
            </a:r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мережі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08" y="-1472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3042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абличка 8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16725173"/>
              </p:ext>
            </p:extLst>
          </p:nvPr>
        </p:nvGraphicFramePr>
        <p:xfrm>
          <a:off x="-28334" y="1767568"/>
          <a:ext cx="300287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2235771" y="1655484"/>
            <a:ext cx="6264696" cy="46991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4625" lvl="0" indent="-174625">
              <a:buFont typeface="Wingdings" pitchFamily="2" charset="2"/>
              <a:buChar char="q"/>
            </a:pPr>
            <a:r>
              <a:rPr lang="uk-UA" sz="5400" b="1" dirty="0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F00"/>
                    </a:gs>
                    <a:gs pos="64000">
                      <a:schemeClr val="bg2">
                        <a:tint val="85000"/>
                        <a:satMod val="155000"/>
                        <a:tint val="44500"/>
                        <a:satMod val="160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Internet Explorer</a:t>
            </a:r>
            <a:endParaRPr lang="uk-UA" sz="5400" b="1" dirty="0">
              <a:ln w="12700">
                <a:solidFill>
                  <a:schemeClr val="accent5">
                    <a:lumMod val="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FFFF00"/>
                  </a:gs>
                  <a:gs pos="64000">
                    <a:schemeClr val="bg2">
                      <a:tint val="85000"/>
                      <a:satMod val="155000"/>
                      <a:tint val="44500"/>
                      <a:satMod val="160000"/>
                    </a:schemeClr>
                  </a:gs>
                  <a:gs pos="100000">
                    <a:schemeClr val="bg2">
                      <a:tint val="85000"/>
                      <a:satMod val="155000"/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74625" lvl="0" indent="-174625">
              <a:buFont typeface="Wingdings" pitchFamily="2" charset="2"/>
              <a:buChar char="q"/>
            </a:pPr>
            <a:r>
              <a:rPr lang="uk-UA" sz="5400" b="1" dirty="0" err="1">
                <a:ln>
                  <a:solidFill>
                    <a:schemeClr val="tx1">
                      <a:lumMod val="25000"/>
                    </a:schemeClr>
                  </a:solidFill>
                </a:ln>
                <a:gradFill>
                  <a:gsLst>
                    <a:gs pos="0">
                      <a:srgbClr val="FF6600"/>
                    </a:gs>
                    <a:gs pos="67000">
                      <a:srgbClr val="536EA8"/>
                    </a:gs>
                    <a:gs pos="58000">
                      <a:schemeClr val="bg1">
                        <a:lumMod val="7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tint val="23500"/>
                        <a:satMod val="160000"/>
                      </a:schemeClr>
                    </a:gs>
                  </a:gsLst>
                  <a:lin ang="0" scaled="1"/>
                </a:gradFill>
                <a:latin typeface="Calibri" pitchFamily="34" charset="0"/>
                <a:cs typeface="Calibri" pitchFamily="34" charset="0"/>
              </a:rPr>
              <a:t>Mozilla</a:t>
            </a:r>
            <a:r>
              <a:rPr lang="uk-UA" sz="5400" b="1" dirty="0">
                <a:ln>
                  <a:solidFill>
                    <a:schemeClr val="tx1">
                      <a:lumMod val="25000"/>
                    </a:schemeClr>
                  </a:solidFill>
                </a:ln>
                <a:gradFill>
                  <a:gsLst>
                    <a:gs pos="0">
                      <a:srgbClr val="FF6600"/>
                    </a:gs>
                    <a:gs pos="67000">
                      <a:srgbClr val="536EA8"/>
                    </a:gs>
                    <a:gs pos="58000">
                      <a:schemeClr val="bg1">
                        <a:lumMod val="7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tint val="23500"/>
                        <a:satMod val="160000"/>
                      </a:schemeClr>
                    </a:gs>
                  </a:gsLst>
                  <a:lin ang="0" scaled="1"/>
                </a:gradFill>
                <a:latin typeface="Calibri" pitchFamily="34" charset="0"/>
                <a:cs typeface="Calibri" pitchFamily="34" charset="0"/>
              </a:rPr>
              <a:t> </a:t>
            </a:r>
            <a:r>
              <a:rPr lang="uk-UA" sz="5400" b="1" dirty="0" err="1" smtClean="0">
                <a:ln>
                  <a:solidFill>
                    <a:schemeClr val="tx1">
                      <a:lumMod val="25000"/>
                    </a:schemeClr>
                  </a:solidFill>
                </a:ln>
                <a:gradFill>
                  <a:gsLst>
                    <a:gs pos="0">
                      <a:srgbClr val="FF6600"/>
                    </a:gs>
                    <a:gs pos="67000">
                      <a:srgbClr val="536EA8"/>
                    </a:gs>
                    <a:gs pos="58000">
                      <a:schemeClr val="bg1">
                        <a:lumMod val="7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tint val="23500"/>
                        <a:satMod val="160000"/>
                      </a:schemeClr>
                    </a:gs>
                  </a:gsLst>
                  <a:lin ang="0" scaled="1"/>
                </a:gradFill>
                <a:latin typeface="Calibri" pitchFamily="34" charset="0"/>
                <a:cs typeface="Calibri" pitchFamily="34" charset="0"/>
              </a:rPr>
              <a:t>Firefox</a:t>
            </a:r>
            <a:endParaRPr lang="uk-UA" sz="5400" b="1" dirty="0">
              <a:ln>
                <a:solidFill>
                  <a:schemeClr val="tx1">
                    <a:lumMod val="25000"/>
                  </a:schemeClr>
                </a:solidFill>
              </a:ln>
              <a:gradFill>
                <a:gsLst>
                  <a:gs pos="0">
                    <a:srgbClr val="FF6600"/>
                  </a:gs>
                  <a:gs pos="67000">
                    <a:srgbClr val="536EA8"/>
                  </a:gs>
                  <a:gs pos="58000">
                    <a:schemeClr val="bg1">
                      <a:lumMod val="75000"/>
                    </a:schemeClr>
                  </a:gs>
                  <a:gs pos="100000">
                    <a:schemeClr val="bg2">
                      <a:tint val="85000"/>
                      <a:satMod val="155000"/>
                      <a:tint val="23500"/>
                      <a:satMod val="160000"/>
                    </a:schemeClr>
                  </a:gs>
                </a:gsLst>
                <a:lin ang="0" scaled="1"/>
              </a:gradFill>
              <a:latin typeface="Calibri" pitchFamily="34" charset="0"/>
              <a:cs typeface="Calibri" pitchFamily="34" charset="0"/>
            </a:endParaRPr>
          </a:p>
          <a:p>
            <a:pPr marL="174625" lvl="0" indent="-174625">
              <a:buFont typeface="Wingdings" pitchFamily="2" charset="2"/>
              <a:buChar char="q"/>
            </a:pPr>
            <a:r>
              <a:rPr lang="uk-UA" sz="5400" b="1" dirty="0" err="1">
                <a:ln>
                  <a:solidFill>
                    <a:schemeClr val="tx1">
                      <a:lumMod val="75000"/>
                    </a:schemeClr>
                  </a:solidFill>
                </a:ln>
                <a:gradFill>
                  <a:gsLst>
                    <a:gs pos="29000">
                      <a:srgbClr val="FFFF00"/>
                    </a:gs>
                    <a:gs pos="0">
                      <a:schemeClr val="accent6">
                        <a:lumMod val="50000"/>
                      </a:schemeClr>
                    </a:gs>
                    <a:gs pos="74000">
                      <a:srgbClr val="C00000"/>
                    </a:gs>
                    <a:gs pos="58000">
                      <a:srgbClr val="536EA8"/>
                    </a:gs>
                    <a:gs pos="100000">
                      <a:schemeClr val="bg2">
                        <a:tint val="85000"/>
                        <a:satMod val="155000"/>
                        <a:tint val="23500"/>
                        <a:satMod val="160000"/>
                      </a:schemeClr>
                    </a:gs>
                  </a:gsLst>
                  <a:lin ang="0" scaled="1"/>
                </a:gradFill>
                <a:latin typeface="Calibri" pitchFamily="34" charset="0"/>
                <a:cs typeface="Calibri" pitchFamily="34" charset="0"/>
              </a:rPr>
              <a:t>Google</a:t>
            </a:r>
            <a:r>
              <a:rPr lang="uk-UA" sz="5400" b="1" dirty="0">
                <a:ln>
                  <a:solidFill>
                    <a:schemeClr val="tx1">
                      <a:lumMod val="75000"/>
                    </a:schemeClr>
                  </a:solidFill>
                </a:ln>
                <a:gradFill>
                  <a:gsLst>
                    <a:gs pos="29000">
                      <a:srgbClr val="FFFF00"/>
                    </a:gs>
                    <a:gs pos="0">
                      <a:schemeClr val="accent6">
                        <a:lumMod val="50000"/>
                      </a:schemeClr>
                    </a:gs>
                    <a:gs pos="74000">
                      <a:srgbClr val="C00000"/>
                    </a:gs>
                    <a:gs pos="58000">
                      <a:srgbClr val="536EA8"/>
                    </a:gs>
                    <a:gs pos="100000">
                      <a:schemeClr val="bg2">
                        <a:tint val="85000"/>
                        <a:satMod val="155000"/>
                        <a:tint val="23500"/>
                        <a:satMod val="160000"/>
                      </a:schemeClr>
                    </a:gs>
                  </a:gsLst>
                  <a:lin ang="0" scaled="1"/>
                </a:gradFill>
                <a:latin typeface="Calibri" pitchFamily="34" charset="0"/>
                <a:cs typeface="Calibri" pitchFamily="34" charset="0"/>
              </a:rPr>
              <a:t> </a:t>
            </a:r>
            <a:r>
              <a:rPr lang="uk-UA" sz="5400" b="1" dirty="0" err="1" smtClean="0">
                <a:ln>
                  <a:solidFill>
                    <a:schemeClr val="tx1">
                      <a:lumMod val="75000"/>
                    </a:schemeClr>
                  </a:solidFill>
                </a:ln>
                <a:gradFill>
                  <a:gsLst>
                    <a:gs pos="29000">
                      <a:srgbClr val="FFFF00"/>
                    </a:gs>
                    <a:gs pos="0">
                      <a:schemeClr val="accent6">
                        <a:lumMod val="50000"/>
                      </a:schemeClr>
                    </a:gs>
                    <a:gs pos="74000">
                      <a:srgbClr val="C00000"/>
                    </a:gs>
                    <a:gs pos="58000">
                      <a:srgbClr val="536EA8"/>
                    </a:gs>
                    <a:gs pos="100000">
                      <a:schemeClr val="bg2">
                        <a:tint val="85000"/>
                        <a:satMod val="155000"/>
                        <a:tint val="23500"/>
                        <a:satMod val="160000"/>
                      </a:schemeClr>
                    </a:gs>
                  </a:gsLst>
                  <a:lin ang="0" scaled="1"/>
                </a:gradFill>
                <a:latin typeface="Calibri" pitchFamily="34" charset="0"/>
                <a:cs typeface="Calibri" pitchFamily="34" charset="0"/>
              </a:rPr>
              <a:t>Chrome</a:t>
            </a:r>
            <a:endParaRPr lang="uk-UA" sz="5400" b="1" dirty="0">
              <a:ln>
                <a:solidFill>
                  <a:schemeClr val="tx1">
                    <a:lumMod val="75000"/>
                  </a:schemeClr>
                </a:solidFill>
              </a:ln>
              <a:gradFill>
                <a:gsLst>
                  <a:gs pos="29000">
                    <a:srgbClr val="FFFF00"/>
                  </a:gs>
                  <a:gs pos="0">
                    <a:schemeClr val="accent6">
                      <a:lumMod val="50000"/>
                    </a:schemeClr>
                  </a:gs>
                  <a:gs pos="74000">
                    <a:srgbClr val="C00000"/>
                  </a:gs>
                  <a:gs pos="58000">
                    <a:srgbClr val="536EA8"/>
                  </a:gs>
                  <a:gs pos="100000">
                    <a:schemeClr val="bg2">
                      <a:tint val="85000"/>
                      <a:satMod val="155000"/>
                      <a:tint val="23500"/>
                      <a:satMod val="160000"/>
                    </a:schemeClr>
                  </a:gs>
                </a:gsLst>
                <a:lin ang="0" scaled="1"/>
              </a:gradFill>
              <a:latin typeface="Calibri" pitchFamily="34" charset="0"/>
              <a:cs typeface="Calibri" pitchFamily="34" charset="0"/>
            </a:endParaRPr>
          </a:p>
          <a:p>
            <a:pPr marL="174625" lvl="0" indent="-174625">
              <a:buFont typeface="Wingdings" pitchFamily="2" charset="2"/>
              <a:buChar char="q"/>
            </a:pPr>
            <a:r>
              <a:rPr lang="uk-UA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Opera</a:t>
            </a:r>
            <a:endParaRPr lang="uk-UA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74625" indent="-174625">
              <a:buFont typeface="Wingdings" pitchFamily="2" charset="2"/>
              <a:buChar char="q"/>
            </a:pPr>
            <a:r>
              <a:rPr lang="uk-UA" sz="5400" b="1" dirty="0" err="1" smtClean="0">
                <a:ln w="12700">
                  <a:solidFill>
                    <a:schemeClr val="accent5">
                      <a:lumMod val="10000"/>
                    </a:schemeClr>
                  </a:solidFill>
                  <a:prstDash val="solid"/>
                </a:ln>
                <a:gradFill>
                  <a:gsLst>
                    <a:gs pos="75000">
                      <a:srgbClr val="FF0000"/>
                    </a:gs>
                    <a:gs pos="61000">
                      <a:srgbClr val="536EA8"/>
                    </a:gs>
                    <a:gs pos="90000">
                      <a:schemeClr val="bg2">
                        <a:tint val="85000"/>
                        <a:satMod val="155000"/>
                        <a:tint val="23500"/>
                        <a:satMod val="160000"/>
                      </a:schemeClr>
                    </a:gs>
                  </a:gsLst>
                  <a:lin ang="0" scaled="1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Safari</a:t>
            </a:r>
            <a:endParaRPr lang="uk-UA" sz="5400" b="1" dirty="0">
              <a:ln w="12700">
                <a:solidFill>
                  <a:schemeClr val="accent5">
                    <a:lumMod val="10000"/>
                  </a:schemeClr>
                </a:solidFill>
                <a:prstDash val="solid"/>
              </a:ln>
              <a:gradFill>
                <a:gsLst>
                  <a:gs pos="75000">
                    <a:srgbClr val="FF0000"/>
                  </a:gs>
                  <a:gs pos="61000">
                    <a:srgbClr val="536EA8"/>
                  </a:gs>
                  <a:gs pos="90000">
                    <a:schemeClr val="bg2">
                      <a:tint val="85000"/>
                      <a:satMod val="155000"/>
                      <a:tint val="23500"/>
                      <a:satMod val="160000"/>
                    </a:schemeClr>
                  </a:gs>
                </a:gsLst>
                <a:lin ang="0" scaled="1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724" y="-8905"/>
            <a:ext cx="2484276" cy="1197337"/>
          </a:xfrm>
          <a:prstGeom prst="rect">
            <a:avLst/>
          </a:prstGeom>
          <a:noFill/>
          <a:effectLst>
            <a:softEdge rad="317500"/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3" name="Picture 60" descr="3D_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2050" name="Picture 2" descr="http://yak-prosto.com/images/7/e/yak-vidaliti-vsi-giperposilannya-v-tekst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97" y="5754211"/>
            <a:ext cx="1810172" cy="10861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08" y="1344553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968552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Глобальна мережа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50902" y="5301208"/>
            <a:ext cx="3834434" cy="1440160"/>
          </a:xfrm>
          <a:prstGeom prst="rect">
            <a:avLst/>
          </a:prstGeom>
          <a:noFill/>
          <a:effectLst>
            <a:softEdge rad="635000"/>
          </a:effectLst>
        </p:spPr>
      </p:pic>
      <p:grpSp>
        <p:nvGrpSpPr>
          <p:cNvPr id="2" name="Группа 1"/>
          <p:cNvGrpSpPr/>
          <p:nvPr/>
        </p:nvGrpSpPr>
        <p:grpSpPr>
          <a:xfrm>
            <a:off x="8159462" y="1889649"/>
            <a:ext cx="841030" cy="4131639"/>
            <a:chOff x="7659437" y="1844824"/>
            <a:chExt cx="841030" cy="413163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4408726"/>
              <a:ext cx="841030" cy="791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1844824"/>
              <a:ext cx="841030" cy="938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2783236"/>
              <a:ext cx="841030" cy="8169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3600141"/>
              <a:ext cx="841030" cy="8085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5199958"/>
              <a:ext cx="841030" cy="7765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87" y="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9690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Diagram</a:t>
            </a:r>
            <a:endParaRPr lang="en-US" sz="2400"/>
          </a:p>
        </p:txBody>
      </p:sp>
      <p:sp>
        <p:nvSpPr>
          <p:cNvPr id="72707" name="AutoShape 3"/>
          <p:cNvSpPr>
            <a:spLocks noChangeArrowheads="1"/>
          </p:cNvSpPr>
          <p:nvPr/>
        </p:nvSpPr>
        <p:spPr bwMode="invGray">
          <a:xfrm>
            <a:off x="0" y="1503412"/>
            <a:ext cx="6019800" cy="4495800"/>
          </a:xfrm>
          <a:prstGeom prst="rightArrow">
            <a:avLst>
              <a:gd name="adj1" fmla="val 79306"/>
              <a:gd name="adj2" fmla="val 33165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pic>
        <p:nvPicPr>
          <p:cNvPr id="4098" name="Picture 2" descr="http://vse-prosto.xn--b1ag1aeig3e.xn--p1ai/wp-content/uploads/2015/1/chto-takoe-brauzer-kakie-brauzeri-populyarni-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51" y="5445224"/>
            <a:ext cx="3490359" cy="12961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1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5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724" y="-8905"/>
            <a:ext cx="2484276" cy="119733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123728" y="476672"/>
            <a:ext cx="4968552" cy="608112"/>
          </a:xfrm>
          <a:prstGeom prst="roundRect">
            <a:avLst/>
          </a:prstGeom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Веб-браузери</a:t>
            </a:r>
            <a:endParaRPr lang="uk-UA" sz="40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188431"/>
            <a:ext cx="5362409" cy="182099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2710" name="AutoShape 6"/>
          <p:cNvSpPr>
            <a:spLocks noChangeArrowheads="1"/>
          </p:cNvSpPr>
          <p:nvPr/>
        </p:nvSpPr>
        <p:spPr bwMode="blackWhite">
          <a:xfrm>
            <a:off x="510141" y="2057400"/>
            <a:ext cx="4038600" cy="3387824"/>
          </a:xfrm>
          <a:prstGeom prst="roundRect">
            <a:avLst>
              <a:gd name="adj" fmla="val 9106"/>
            </a:avLst>
          </a:prstGeom>
          <a:gradFill flip="none" rotWithShape="1">
            <a:gsLst>
              <a:gs pos="86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571500" lvl="0" indent="-571500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36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Internet Explorer</a:t>
            </a:r>
            <a:endParaRPr lang="uk-UA" sz="36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71500" lvl="0" indent="-571500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36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Mozilla</a:t>
            </a:r>
            <a:r>
              <a:rPr lang="uk-UA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3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Firefox</a:t>
            </a:r>
            <a:endParaRPr lang="uk-UA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571500" lvl="0" indent="-571500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36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Google</a:t>
            </a:r>
            <a:r>
              <a:rPr lang="uk-UA" sz="36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3600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Chrome</a:t>
            </a:r>
            <a:endParaRPr lang="uk-UA" sz="36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571500" lvl="0" indent="-571500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36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Opera</a:t>
            </a:r>
            <a:endParaRPr lang="uk-UA" sz="3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571500" lvl="0" indent="-571500">
              <a:buClr>
                <a:srgbClr val="C00000"/>
              </a:buClr>
              <a:buFont typeface="Wingdings" pitchFamily="2" charset="2"/>
              <a:buChar char="q"/>
            </a:pPr>
            <a:r>
              <a:rPr lang="uk-UA" sz="3600" b="1" dirty="0" err="1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Safari</a:t>
            </a:r>
            <a:endParaRPr lang="uk-UA" sz="3600" b="1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4108" y="2397396"/>
            <a:ext cx="510141" cy="2694632"/>
            <a:chOff x="7659437" y="1844824"/>
            <a:chExt cx="841030" cy="413163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4408726"/>
              <a:ext cx="841030" cy="791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1844824"/>
              <a:ext cx="841030" cy="938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2783236"/>
              <a:ext cx="841030" cy="8169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3600141"/>
              <a:ext cx="841030" cy="8085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5199958"/>
              <a:ext cx="841030" cy="7765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5292080" y="2132856"/>
            <a:ext cx="3708412" cy="3647752"/>
          </a:xfrm>
          <a:prstGeom prst="cloudCallout">
            <a:avLst>
              <a:gd name="adj1" fmla="val -73486"/>
              <a:gd name="adj2" fmla="val -5244"/>
            </a:avLst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20000">
                <a:schemeClr val="accent2">
                  <a:shade val="93000"/>
                  <a:satMod val="130000"/>
                  <a:lumMod val="42000"/>
                  <a:lumOff val="58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800" b="1" dirty="0">
                <a:solidFill>
                  <a:srgbClr val="000000"/>
                </a:solidFill>
                <a:latin typeface="Segoe Print" pitchFamily="2" charset="0"/>
              </a:rPr>
              <a:t>Основна </a:t>
            </a:r>
            <a:r>
              <a:rPr lang="uk-UA" sz="2800" b="1" dirty="0">
                <a:solidFill>
                  <a:srgbClr val="C00000"/>
                </a:solidFill>
                <a:latin typeface="Segoe Print" pitchFamily="2" charset="0"/>
              </a:rPr>
              <a:t>функція</a:t>
            </a:r>
            <a:r>
              <a:rPr lang="uk-UA" sz="2800" b="1" dirty="0">
                <a:solidFill>
                  <a:srgbClr val="000000"/>
                </a:solidFill>
                <a:latin typeface="Segoe Print" pitchFamily="2" charset="0"/>
              </a:rPr>
              <a:t> </a:t>
            </a:r>
            <a:r>
              <a:rPr lang="uk-UA" sz="2400" b="1" dirty="0">
                <a:solidFill>
                  <a:srgbClr val="000000"/>
                </a:solidFill>
                <a:latin typeface="Segoe Print" pitchFamily="2" charset="0"/>
              </a:rPr>
              <a:t>браузера — забезпечити </a:t>
            </a:r>
            <a:r>
              <a:rPr lang="uk-UA" sz="2800" b="1" dirty="0">
                <a:solidFill>
                  <a:srgbClr val="C00000"/>
                </a:solidFill>
                <a:latin typeface="Segoe Print" pitchFamily="2" charset="0"/>
              </a:rPr>
              <a:t>доступ</a:t>
            </a:r>
            <a:r>
              <a:rPr lang="uk-UA" sz="2800" b="1" dirty="0">
                <a:solidFill>
                  <a:srgbClr val="000000"/>
                </a:solidFill>
                <a:latin typeface="Segoe Print" pitchFamily="2" charset="0"/>
              </a:rPr>
              <a:t> </a:t>
            </a:r>
            <a:r>
              <a:rPr lang="uk-UA" sz="2400" b="1" dirty="0">
                <a:solidFill>
                  <a:srgbClr val="000000"/>
                </a:solidFill>
                <a:latin typeface="Segoe Print" pitchFamily="2" charset="0"/>
              </a:rPr>
              <a:t>до </a:t>
            </a:r>
            <a:r>
              <a:rPr lang="uk-UA" sz="24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веб-ресурсів</a:t>
            </a:r>
            <a:endParaRPr lang="en-US" sz="2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21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28909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87" y="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7336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Табличка 26"/>
          <p:cNvSpPr/>
          <p:nvPr/>
        </p:nvSpPr>
        <p:spPr>
          <a:xfrm>
            <a:off x="72071" y="1246102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70683" name="Group 27"/>
          <p:cNvGrpSpPr>
            <a:grpSpLocks/>
          </p:cNvGrpSpPr>
          <p:nvPr/>
        </p:nvGrpSpPr>
        <p:grpSpPr bwMode="auto">
          <a:xfrm>
            <a:off x="2920887" y="1919287"/>
            <a:ext cx="3197225" cy="2841625"/>
            <a:chOff x="1824" y="1296"/>
            <a:chExt cx="2014" cy="1790"/>
          </a:xfrm>
        </p:grpSpPr>
        <p:sp>
          <p:nvSpPr>
            <p:cNvPr id="70660" name="AutoShape 4"/>
            <p:cNvSpPr>
              <a:spLocks noChangeArrowheads="1"/>
            </p:cNvSpPr>
            <p:nvPr/>
          </p:nvSpPr>
          <p:spPr bwMode="gray">
            <a:xfrm rot="16200000" flipH="1">
              <a:off x="1772" y="2000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1" name="AutoShape 5"/>
            <p:cNvSpPr>
              <a:spLocks noChangeArrowheads="1"/>
            </p:cNvSpPr>
            <p:nvPr/>
          </p:nvSpPr>
          <p:spPr bwMode="gray">
            <a:xfrm rot="5400000" flipH="1">
              <a:off x="3580" y="1966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2" name="AutoShape 6"/>
            <p:cNvSpPr>
              <a:spLocks noChangeArrowheads="1"/>
            </p:cNvSpPr>
            <p:nvPr/>
          </p:nvSpPr>
          <p:spPr bwMode="gray">
            <a:xfrm rot="10800000" flipH="1">
              <a:off x="2677" y="2880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3" name="Oval 7"/>
            <p:cNvSpPr>
              <a:spLocks noChangeArrowheads="1"/>
            </p:cNvSpPr>
            <p:nvPr/>
          </p:nvSpPr>
          <p:spPr bwMode="gray">
            <a:xfrm>
              <a:off x="2030" y="1296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857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4" name="Oval 8"/>
            <p:cNvSpPr>
              <a:spLocks noChangeArrowheads="1"/>
            </p:cNvSpPr>
            <p:nvPr/>
          </p:nvSpPr>
          <p:spPr bwMode="gray">
            <a:xfrm>
              <a:off x="2122" y="1387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5" name="Oval 9"/>
            <p:cNvSpPr>
              <a:spLocks noChangeArrowheads="1"/>
            </p:cNvSpPr>
            <p:nvPr/>
          </p:nvSpPr>
          <p:spPr bwMode="gray">
            <a:xfrm>
              <a:off x="2206" y="1472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666" name="Oval 10"/>
            <p:cNvSpPr>
              <a:spLocks noChangeArrowheads="1"/>
            </p:cNvSpPr>
            <p:nvPr/>
          </p:nvSpPr>
          <p:spPr bwMode="gray">
            <a:xfrm>
              <a:off x="2206" y="1472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667" name="Oval 11"/>
            <p:cNvSpPr>
              <a:spLocks noChangeArrowheads="1"/>
            </p:cNvSpPr>
            <p:nvPr/>
          </p:nvSpPr>
          <p:spPr bwMode="gray">
            <a:xfrm>
              <a:off x="2289" y="1555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668" name="Oval 12"/>
            <p:cNvSpPr>
              <a:spLocks noChangeArrowheads="1"/>
            </p:cNvSpPr>
            <p:nvPr/>
          </p:nvSpPr>
          <p:spPr bwMode="gray">
            <a:xfrm>
              <a:off x="2289" y="1555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70677" name="Text Box 21"/>
          <p:cNvSpPr txBox="1">
            <a:spLocks noChangeArrowheads="1"/>
          </p:cNvSpPr>
          <p:nvPr/>
        </p:nvSpPr>
        <p:spPr bwMode="gray">
          <a:xfrm>
            <a:off x="1371600" y="27479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gray">
          <a:xfrm>
            <a:off x="6991350" y="27479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70681" name="Text Box 25"/>
          <p:cNvSpPr txBox="1">
            <a:spLocks noChangeArrowheads="1"/>
          </p:cNvSpPr>
          <p:nvPr/>
        </p:nvSpPr>
        <p:spPr bwMode="gray">
          <a:xfrm>
            <a:off x="6991350" y="32813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70682" name="Text Box 26"/>
          <p:cNvSpPr txBox="1">
            <a:spLocks noChangeArrowheads="1"/>
          </p:cNvSpPr>
          <p:nvPr/>
        </p:nvSpPr>
        <p:spPr bwMode="gray">
          <a:xfrm>
            <a:off x="6991350" y="381476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tx2"/>
                </a:solidFill>
              </a:rPr>
              <a:t>Text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136629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31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3" name="Шестиугольник 2"/>
          <p:cNvSpPr/>
          <p:nvPr/>
        </p:nvSpPr>
        <p:spPr>
          <a:xfrm>
            <a:off x="3502025" y="2063750"/>
            <a:ext cx="2136775" cy="1971477"/>
          </a:xfrm>
          <a:prstGeom prst="hexagon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можливості</a:t>
            </a:r>
            <a:endParaRPr lang="uk-UA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gray">
          <a:xfrm>
            <a:off x="136629" y="2282625"/>
            <a:ext cx="2783464" cy="2051249"/>
          </a:xfrm>
          <a:prstGeom prst="roundRect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gray">
          <a:xfrm>
            <a:off x="316140" y="2370285"/>
            <a:ext cx="2383652" cy="1736646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hangingPunct="0"/>
            <a:r>
              <a:rPr lang="uk-UA" sz="24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Завантаження</a:t>
            </a:r>
            <a:r>
              <a:rPr lang="uk-UA" sz="2400" b="1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веб-сторінок </a:t>
            </a:r>
            <a:r>
              <a:rPr lang="uk-UA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з віддаленого </a:t>
            </a:r>
            <a:r>
              <a:rPr lang="uk-UA" sz="2400" b="1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сервера</a:t>
            </a:r>
            <a:endParaRPr lang="uk-UA" sz="2400" b="1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gray">
          <a:xfrm>
            <a:off x="6117318" y="2198687"/>
            <a:ext cx="2811735" cy="2135188"/>
          </a:xfrm>
          <a:prstGeom prst="roundRect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gray">
          <a:xfrm>
            <a:off x="6356577" y="2370285"/>
            <a:ext cx="2383651" cy="1566386"/>
          </a:xfrm>
          <a:prstGeom prst="round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hangingPunct="0"/>
            <a:endParaRPr lang="uk-UA" sz="2400" b="1" dirty="0" smtClean="0">
              <a:latin typeface="Calibri" pitchFamily="34" charset="0"/>
              <a:cs typeface="Calibri" pitchFamily="34" charset="0"/>
            </a:endParaRPr>
          </a:p>
          <a:p>
            <a:pPr lvl="0" algn="ctr" eaLnBrk="0" hangingPunct="0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Відображення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 веб-сторінок</a:t>
            </a:r>
          </a:p>
          <a:p>
            <a:pPr lvl="0" algn="ctr" eaLnBrk="0" hangingPunct="0"/>
            <a:endParaRPr lang="uk-UA" sz="1400" b="1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3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724" y="-8905"/>
            <a:ext cx="2484276" cy="119733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2123728" y="476672"/>
            <a:ext cx="4968552" cy="608112"/>
          </a:xfrm>
          <a:prstGeom prst="roundRect">
            <a:avLst/>
          </a:prstGeom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Веб-браузери</a:t>
            </a:r>
            <a:endParaRPr lang="uk-UA" sz="40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4" name="Picture 2" descr="http://vse-prosto.xn--b1ag1aeig3e.xn--p1ai/wp-content/uploads/2015/1/chto-takoe-brauzer-kakie-brauzeri-populyarni-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31" y="1353541"/>
            <a:ext cx="3490359" cy="84514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061" y="4054773"/>
            <a:ext cx="8715993" cy="268659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205372"/>
            <a:ext cx="1047750" cy="107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44" y="1144321"/>
            <a:ext cx="943756" cy="105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zillya.ua/sites/default/files/pictures/data-backup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831" y="4954120"/>
            <a:ext cx="972962" cy="103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referatnatemu.ru/images/stories/09/image00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65" y="4993914"/>
            <a:ext cx="1084781" cy="95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87" y="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55" y="2025414"/>
            <a:ext cx="663770" cy="5144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vse-prosto.xn--b1ag1aeig3e.xn--p1ai/wp-content/uploads/2015/1/chto-takoe-brauzer-kakie-brauzeri-populyarni-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83" y="5501095"/>
            <a:ext cx="3490359" cy="12961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41476"/>
            <a:ext cx="663770" cy="5144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6" name="AutoShape 20"/>
          <p:cNvSpPr>
            <a:spLocks noChangeArrowheads="1"/>
          </p:cNvSpPr>
          <p:nvPr/>
        </p:nvSpPr>
        <p:spPr bwMode="blackWhite">
          <a:xfrm>
            <a:off x="2266999" y="4869160"/>
            <a:ext cx="4606825" cy="12039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E9EFF"/>
              </a:gs>
              <a:gs pos="26000">
                <a:srgbClr val="85C2FF"/>
              </a:gs>
              <a:gs pos="49000">
                <a:srgbClr val="C4D6EB"/>
              </a:gs>
              <a:gs pos="100000">
                <a:srgbClr val="FFEBFA"/>
              </a:gs>
            </a:gsLst>
            <a:lin ang="2700000" scaled="0"/>
            <a:tileRect/>
          </a:gradFill>
          <a:ln w="38100">
            <a:solidFill>
              <a:schemeClr val="tx2"/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 eaLnBrk="0" hangingPunct="0"/>
            <a:r>
              <a:rPr lang="uk-UA" sz="24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Збереження</a:t>
            </a:r>
            <a:r>
              <a:rPr lang="uk-UA" sz="2400" b="1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веб-сторінок </a:t>
            </a:r>
          </a:p>
          <a:p>
            <a:pPr algn="ctr" eaLnBrk="0" hangingPunct="0"/>
            <a:r>
              <a:rPr lang="uk-UA" sz="2400" b="1" dirty="0" smtClean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та </a:t>
            </a:r>
            <a:r>
              <a:rPr lang="uk-UA" sz="2400" b="1" dirty="0">
                <a:solidFill>
                  <a:schemeClr val="accent5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їх окремих об’єктів </a:t>
            </a:r>
            <a:endParaRPr lang="en-US" sz="2400" b="1" dirty="0">
              <a:solidFill>
                <a:schemeClr val="accent5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793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706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44857" y="1258231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109415" y="112560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10" name="Picture 60" descr="3D_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2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2510" y="3224"/>
            <a:ext cx="2484276" cy="119733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096514" y="488801"/>
            <a:ext cx="4968552" cy="608112"/>
          </a:xfrm>
          <a:prstGeom prst="roundRect">
            <a:avLst/>
          </a:prstGeom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Веб-браузери</a:t>
            </a:r>
            <a:endParaRPr lang="uk-UA" sz="40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035468"/>
            <a:ext cx="5394265" cy="16627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2707" name="AutoShape 3"/>
          <p:cNvSpPr>
            <a:spLocks noChangeArrowheads="1"/>
          </p:cNvSpPr>
          <p:nvPr/>
        </p:nvSpPr>
        <p:spPr bwMode="invGray">
          <a:xfrm>
            <a:off x="0" y="1524000"/>
            <a:ext cx="6019800" cy="4495800"/>
          </a:xfrm>
          <a:prstGeom prst="rightArrow">
            <a:avLst>
              <a:gd name="adj1" fmla="val 79306"/>
              <a:gd name="adj2" fmla="val 33165"/>
            </a:avLst>
          </a:prstGeom>
          <a:gradFill rotWithShape="1">
            <a:gsLst>
              <a:gs pos="0">
                <a:srgbClr val="003399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blackWhite">
          <a:xfrm>
            <a:off x="457200" y="2132856"/>
            <a:ext cx="4038600" cy="99134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2" algn="ctr" eaLnBrk="0" hangingPunct="0"/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Ярлика програми </a:t>
            </a:r>
            <a:r>
              <a:rPr lang="uk-UA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 </a:t>
            </a:r>
            <a:endParaRPr lang="uk-UA" sz="2400" b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2" algn="ctr" eaLnBrk="0" hangingPunct="0"/>
            <a:r>
              <a:rPr lang="uk-UA" sz="2400" b="1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Робочому столі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blackWhite">
          <a:xfrm>
            <a:off x="457200" y="3276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lvl="0" algn="ctr" eaLnBrk="0" hangingPunct="0"/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Кнопки, 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винесеної на панель </a:t>
            </a:r>
            <a:endParaRPr lang="uk-UA" sz="2400" b="1" dirty="0" smtClean="0">
              <a:latin typeface="Calibri" pitchFamily="34" charset="0"/>
              <a:cs typeface="Calibri" pitchFamily="34" charset="0"/>
            </a:endParaRPr>
          </a:p>
          <a:p>
            <a:pPr lvl="0" algn="ctr" eaLnBrk="0" hangingPunct="0"/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швидкого 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запуску </a:t>
            </a:r>
          </a:p>
          <a:p>
            <a:pPr algn="ctr" eaLnBrk="0" hangingPunct="0"/>
            <a:endParaRPr lang="en-US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blackWhite">
          <a:xfrm>
            <a:off x="457200" y="4419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lvl="2" algn="ctr" eaLnBrk="0" hangingPunct="0"/>
            <a:r>
              <a:rPr lang="uk-UA" sz="2400" b="1" i="1" dirty="0" smtClean="0">
                <a:latin typeface="Calibri" pitchFamily="34" charset="0"/>
                <a:cs typeface="Calibri" pitchFamily="34" charset="0"/>
              </a:rPr>
              <a:t>Вказівки </a:t>
            </a:r>
          </a:p>
          <a:p>
            <a:pPr lvl="2" algn="ctr" eaLnBrk="0" hangingPunct="0"/>
            <a:r>
              <a:rPr lang="uk-UA" sz="2400" b="1" i="1" dirty="0" smtClean="0">
                <a:latin typeface="Calibri" pitchFamily="34" charset="0"/>
                <a:cs typeface="Calibri" pitchFamily="34" charset="0"/>
              </a:rPr>
              <a:t>Головного ме</a:t>
            </a:r>
            <a:r>
              <a:rPr lang="uk-UA" sz="2400" b="1" dirty="0" smtClean="0">
                <a:latin typeface="Calibri" pitchFamily="34" charset="0"/>
                <a:cs typeface="Calibri" pitchFamily="34" charset="0"/>
              </a:rPr>
              <a:t>ню</a:t>
            </a:r>
            <a:endParaRPr lang="en-US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547111" y="2424584"/>
            <a:ext cx="510141" cy="2694632"/>
            <a:chOff x="7659437" y="1844824"/>
            <a:chExt cx="841030" cy="413163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4408726"/>
              <a:ext cx="841030" cy="791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1844824"/>
              <a:ext cx="841030" cy="938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2783236"/>
              <a:ext cx="841030" cy="8169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3600141"/>
              <a:ext cx="841030" cy="8085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37" y="5199958"/>
              <a:ext cx="841030" cy="7765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t="8020"/>
          <a:stretch/>
        </p:blipFill>
        <p:spPr bwMode="auto">
          <a:xfrm>
            <a:off x="1045029" y="3994534"/>
            <a:ext cx="3268680" cy="33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http://profismart.org/files/00/img/Pusk22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" r="4786" b="11655"/>
          <a:stretch/>
        </p:blipFill>
        <p:spPr bwMode="auto">
          <a:xfrm>
            <a:off x="597872" y="4612784"/>
            <a:ext cx="894313" cy="706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chni.com.ua/pars_docs/refs/23/22217/22217_html_m34d0943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7" y="2268390"/>
            <a:ext cx="960368" cy="720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87" y="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vse-prosto.xn--b1ag1aeig3e.xn--p1ai/wp-content/uploads/2015/1/chto-takoe-brauzer-kakie-brauzeri-populyarni-na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93" y="1958010"/>
            <a:ext cx="2512853" cy="9331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5148064" y="2738636"/>
            <a:ext cx="3913199" cy="20665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126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3d extrusionH="57150">
              <a:bevelT w="69850" h="69850" prst="divot"/>
            </a:sp3d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Завантаження</a:t>
            </a:r>
            <a:r>
              <a:rPr lang="uk-UA" sz="4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4400" b="1" dirty="0" smtClean="0">
                <a:latin typeface="Calibri" pitchFamily="34" charset="0"/>
                <a:cs typeface="Calibri" pitchFamily="34" charset="0"/>
              </a:rPr>
              <a:t>браузера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527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/>
      <p:bldP spid="72709" grpId="0" animBg="1"/>
      <p:bldP spid="727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абличка 27"/>
          <p:cNvSpPr/>
          <p:nvPr/>
        </p:nvSpPr>
        <p:spPr>
          <a:xfrm>
            <a:off x="143508" y="1268760"/>
            <a:ext cx="8856984" cy="5472608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7" name="Picture 4" descr="http://wiki.iteach.ru/images/1/1f/%D0%9C%D0%B5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5085184"/>
            <a:ext cx="6264697" cy="16561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7591" name="AutoShape 7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73840" y="100431"/>
            <a:ext cx="1069160" cy="1145671"/>
            <a:chOff x="-3176" y="0"/>
            <a:chExt cx="1910879" cy="1801813"/>
          </a:xfrm>
          <a:effectLst>
            <a:reflection blurRad="6350" stA="50000" endA="300" endPos="55500" dist="50800" dir="5400000" sy="-100000" algn="bl" rotWithShape="0"/>
          </a:effectLst>
        </p:grpSpPr>
        <p:pic>
          <p:nvPicPr>
            <p:cNvPr id="23" name="Picture 60" descr="3D_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76" y="0"/>
              <a:ext cx="1910879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 descr="http://www.ats.od.ua/PIC/computer-networ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999711">
              <a:off x="360174" y="126785"/>
              <a:ext cx="1411620" cy="105871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2123728" y="476672"/>
            <a:ext cx="4968552" cy="608112"/>
          </a:xfrm>
          <a:prstGeom prst="roundRect">
            <a:avLst/>
          </a:prstGeom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Веб-браузери</a:t>
            </a:r>
            <a:endParaRPr lang="uk-UA" sz="40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195736" y="1435673"/>
            <a:ext cx="4752528" cy="624423"/>
          </a:xfrm>
          <a:prstGeom prst="foldedCorner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Об'єкти вікна </a:t>
            </a:r>
            <a:r>
              <a:rPr lang="uk-UA" sz="28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браузерів 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17201545"/>
              </p:ext>
            </p:extLst>
          </p:nvPr>
        </p:nvGraphicFramePr>
        <p:xfrm>
          <a:off x="5940152" y="2066735"/>
          <a:ext cx="3203848" cy="3846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40"/>
          <a:stretch/>
        </p:blipFill>
        <p:spPr bwMode="auto">
          <a:xfrm>
            <a:off x="73840" y="2318374"/>
            <a:ext cx="5704660" cy="3594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35" y="1435673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4132263" y="2420888"/>
            <a:ext cx="1879897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1691680" y="2564904"/>
            <a:ext cx="4286945" cy="97591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224668" y="2636590"/>
            <a:ext cx="5753957" cy="17285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 flipV="1">
            <a:off x="2771800" y="4221088"/>
            <a:ext cx="3203764" cy="10081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143000" y="5963240"/>
            <a:ext cx="6813376" cy="817245"/>
          </a:xfrm>
          <a:prstGeom prst="round2DiagRect">
            <a:avLst/>
          </a:prstGeom>
          <a:gradFill flip="none" rotWithShape="1">
            <a:gsLst>
              <a:gs pos="80000">
                <a:schemeClr val="tx2">
                  <a:lumMod val="95000"/>
                </a:schemeClr>
              </a:gs>
              <a:gs pos="100000">
                <a:schemeClr val="lt2">
                  <a:shade val="30000"/>
                  <a:satMod val="2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uk-UA" sz="2200" b="1" i="1" dirty="0">
                <a:solidFill>
                  <a:schemeClr val="tx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Домашня (головна) сторінка</a:t>
            </a:r>
            <a:r>
              <a:rPr lang="uk-UA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сайта</a:t>
            </a:r>
            <a:r>
              <a:rPr lang="uk-UA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— це </a:t>
            </a:r>
            <a:r>
              <a:rPr lang="uk-UA" sz="20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веб-сторінка</a:t>
            </a:r>
            <a:r>
              <a:rPr lang="uk-UA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, що призначена для початку перегляду </a:t>
            </a:r>
            <a:r>
              <a:rPr lang="uk-UA" sz="20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сайта</a:t>
            </a:r>
            <a:endParaRPr lang="uk-UA" sz="20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87" y="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79" y="1435672"/>
            <a:ext cx="802401" cy="6218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668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cdb2004137d">
  <a:themeElements>
    <a:clrScheme name="sample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4BAAF1"/>
      </a:accent1>
      <a:accent2>
        <a:srgbClr val="91D969"/>
      </a:accent2>
      <a:accent3>
        <a:srgbClr val="AAADCA"/>
      </a:accent3>
      <a:accent4>
        <a:srgbClr val="97C1D6"/>
      </a:accent4>
      <a:accent5>
        <a:srgbClr val="B1D2F7"/>
      </a:accent5>
      <a:accent6>
        <a:srgbClr val="83C45E"/>
      </a:accent6>
      <a:hlink>
        <a:srgbClr val="85AEFF"/>
      </a:hlink>
      <a:folHlink>
        <a:srgbClr val="B9B9FF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9966FF"/>
        </a:dk1>
        <a:lt1>
          <a:srgbClr val="B6D1F6"/>
        </a:lt1>
        <a:dk2>
          <a:srgbClr val="660066"/>
        </a:dk2>
        <a:lt2>
          <a:srgbClr val="FFFFFF"/>
        </a:lt2>
        <a:accent1>
          <a:srgbClr val="6699FF"/>
        </a:accent1>
        <a:accent2>
          <a:srgbClr val="35C7B6"/>
        </a:accent2>
        <a:accent3>
          <a:srgbClr val="B8AAB8"/>
        </a:accent3>
        <a:accent4>
          <a:srgbClr val="9BB2D2"/>
        </a:accent4>
        <a:accent5>
          <a:srgbClr val="B8CAFF"/>
        </a:accent5>
        <a:accent6>
          <a:srgbClr val="2FB4A5"/>
        </a:accent6>
        <a:hlink>
          <a:srgbClr val="FFCC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33CCCC"/>
        </a:dk1>
        <a:lt1>
          <a:srgbClr val="B6D1F6"/>
        </a:lt1>
        <a:dk2>
          <a:srgbClr val="006666"/>
        </a:dk2>
        <a:lt2>
          <a:srgbClr val="FFFFFF"/>
        </a:lt2>
        <a:accent1>
          <a:srgbClr val="33CCFF"/>
        </a:accent1>
        <a:accent2>
          <a:srgbClr val="6ABA42"/>
        </a:accent2>
        <a:accent3>
          <a:srgbClr val="AAB8B8"/>
        </a:accent3>
        <a:accent4>
          <a:srgbClr val="9BB2D2"/>
        </a:accent4>
        <a:accent5>
          <a:srgbClr val="ADE2FF"/>
        </a:accent5>
        <a:accent6>
          <a:srgbClr val="5FA83B"/>
        </a:accent6>
        <a:hlink>
          <a:srgbClr val="FF9900"/>
        </a:hlink>
        <a:folHlink>
          <a:srgbClr val="6289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4BAAF1"/>
        </a:accent1>
        <a:accent2>
          <a:srgbClr val="91D969"/>
        </a:accent2>
        <a:accent3>
          <a:srgbClr val="AAADCA"/>
        </a:accent3>
        <a:accent4>
          <a:srgbClr val="97C1D6"/>
        </a:accent4>
        <a:accent5>
          <a:srgbClr val="B1D2F7"/>
        </a:accent5>
        <a:accent6>
          <a:srgbClr val="83C45E"/>
        </a:accent6>
        <a:hlink>
          <a:srgbClr val="85AEFF"/>
        </a:hlink>
        <a:folHlink>
          <a:srgbClr val="B9B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cdb2004137d</Template>
  <TotalTime>1394</TotalTime>
  <Words>311</Words>
  <Application>Microsoft Office PowerPoint</Application>
  <PresentationFormat>Экран (4:3)</PresentationFormat>
  <Paragraphs>115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Monotype Corsiva</vt:lpstr>
      <vt:lpstr>Segoe Print</vt:lpstr>
      <vt:lpstr>Times New Roman</vt:lpstr>
      <vt:lpstr>Verdana</vt:lpstr>
      <vt:lpstr>Wingdings</vt:lpstr>
      <vt:lpstr>Wingdings 2</vt:lpstr>
      <vt:lpstr>cdb2004137d</vt:lpstr>
      <vt:lpstr>Презентация PowerPoint</vt:lpstr>
      <vt:lpstr>Ти опрацюєш:</vt:lpstr>
      <vt:lpstr>Тема:</vt:lpstr>
      <vt:lpstr>Комп'ютерні мережі</vt:lpstr>
      <vt:lpstr>Глобальна мережа</vt:lpstr>
      <vt:lpstr>Diagram</vt:lpstr>
      <vt:lpstr>Презентация PowerPoint</vt:lpstr>
      <vt:lpstr>Презентация PowerPoint</vt:lpstr>
      <vt:lpstr>Презентация PowerPoint</vt:lpstr>
      <vt:lpstr>Веб-сторінка</vt:lpstr>
      <vt:lpstr>Веб-сайт школи</vt:lpstr>
      <vt:lpstr>Веб-браузер</vt:lpstr>
      <vt:lpstr>Тема:</vt:lpstr>
      <vt:lpstr>Домашнє завдання</vt:lpstr>
      <vt:lpstr>Презентация PowerPoint</vt:lpstr>
      <vt:lpstr>Презентация PowerPoint</vt:lpstr>
      <vt:lpstr>Працюємо за комп’ютером</vt:lpstr>
      <vt:lpstr>Робота з комп'ютером</vt:lpstr>
      <vt:lpstr>Презентация PowerPoint</vt:lpstr>
    </vt:vector>
  </TitlesOfParts>
  <Company>WareZ Provider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Чашук О.Ф.</dc:creator>
  <cp:lastModifiedBy>Пользователь Windows</cp:lastModifiedBy>
  <cp:revision>177</cp:revision>
  <dcterms:created xsi:type="dcterms:W3CDTF">2013-05-04T03:48:50Z</dcterms:created>
  <dcterms:modified xsi:type="dcterms:W3CDTF">2016-10-15T07:55:48Z</dcterms:modified>
</cp:coreProperties>
</file>