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8" r:id="rId3"/>
    <p:sldId id="269" r:id="rId4"/>
    <p:sldId id="303" r:id="rId5"/>
    <p:sldId id="286" r:id="rId6"/>
    <p:sldId id="272" r:id="rId7"/>
    <p:sldId id="300" r:id="rId8"/>
    <p:sldId id="301" r:id="rId9"/>
    <p:sldId id="304" r:id="rId10"/>
    <p:sldId id="306" r:id="rId11"/>
    <p:sldId id="305" r:id="rId12"/>
    <p:sldId id="275" r:id="rId13"/>
    <p:sldId id="307" r:id="rId14"/>
    <p:sldId id="308" r:id="rId15"/>
    <p:sldId id="309" r:id="rId16"/>
    <p:sldId id="276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66"/>
    <a:srgbClr val="024E9B"/>
    <a:srgbClr val="B85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4660"/>
  </p:normalViewPr>
  <p:slideViewPr>
    <p:cSldViewPr>
      <p:cViewPr varScale="1">
        <p:scale>
          <a:sx n="67" d="100"/>
          <a:sy n="67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hList7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44F410BD-FB35-43DA-892A-4FF5251C6796}">
      <dgm:prSet phldrT="[Текст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uk-UA" sz="2800" b="1" dirty="0" smtClean="0">
              <a:solidFill>
                <a:srgbClr val="006600"/>
              </a:solidFill>
            </a:rPr>
            <a:t>Складати алгоритми з використання структури повторення</a:t>
          </a:r>
          <a:endParaRPr lang="uk-UA" sz="2800" b="1" noProof="0" dirty="0" smtClean="0">
            <a:solidFill>
              <a:srgbClr val="006600"/>
            </a:solidFill>
            <a:latin typeface="Calibri" pitchFamily="34" charset="0"/>
            <a:cs typeface="Calibri" pitchFamily="34" charset="0"/>
          </a:endParaRPr>
        </a:p>
      </dgm:t>
    </dgm:pt>
    <dgm:pt modelId="{63978092-1CC8-4790-9B08-901CD0EE17EB}" type="parTrans" cxnId="{6451329A-991A-4956-8920-5EEDDF358944}">
      <dgm:prSet/>
      <dgm:spPr/>
      <dgm:t>
        <a:bodyPr/>
        <a:lstStyle/>
        <a:p>
          <a:endParaRPr lang="uk-UA" sz="2000"/>
        </a:p>
      </dgm:t>
    </dgm:pt>
    <dgm:pt modelId="{D03A5F0C-5D5F-4943-8887-4E2FC52A3467}" type="sibTrans" cxnId="{6451329A-991A-4956-8920-5EEDDF358944}">
      <dgm:prSet/>
      <dgm:spPr/>
      <dgm:t>
        <a:bodyPr/>
        <a:lstStyle/>
        <a:p>
          <a:endParaRPr lang="uk-UA" sz="2000"/>
        </a:p>
      </dgm:t>
    </dgm:pt>
    <dgm:pt modelId="{88AACDAA-F48D-49C6-9591-5E0019B3556C}">
      <dgm:prSet phldrT="[Текст]" custT="1"/>
      <dgm:spPr>
        <a:gradFill flip="none" rotWithShape="0">
          <a:gsLst>
            <a:gs pos="0">
              <a:srgbClr val="99FFCC">
                <a:shade val="30000"/>
                <a:satMod val="115000"/>
              </a:srgbClr>
            </a:gs>
            <a:gs pos="50000">
              <a:srgbClr val="99FFCC">
                <a:shade val="67500"/>
                <a:satMod val="115000"/>
              </a:srgbClr>
            </a:gs>
            <a:gs pos="100000">
              <a:srgbClr val="99FFCC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Виконувати створені алгоритми у  середовищі програмування </a:t>
          </a:r>
          <a:r>
            <a:rPr lang="uk-UA" sz="2400" b="1" dirty="0" err="1" smtClean="0">
              <a:solidFill>
                <a:schemeClr val="tx1"/>
              </a:solidFill>
            </a:rPr>
            <a:t>Scratch</a:t>
          </a:r>
          <a:endParaRPr lang="uk-UA" sz="2400" b="1" noProof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1090579-ED85-466E-8942-ADAC6C754964}" type="parTrans" cxnId="{9D2345A8-CC45-41AA-906B-6B9198E6485E}">
      <dgm:prSet/>
      <dgm:spPr/>
      <dgm:t>
        <a:bodyPr/>
        <a:lstStyle/>
        <a:p>
          <a:endParaRPr lang="uk-UA" sz="2000"/>
        </a:p>
      </dgm:t>
    </dgm:pt>
    <dgm:pt modelId="{D9701739-6990-4666-AE44-2A68097BF5DC}" type="sibTrans" cxnId="{9D2345A8-CC45-41AA-906B-6B9198E6485E}">
      <dgm:prSet/>
      <dgm:spPr/>
      <dgm:t>
        <a:bodyPr/>
        <a:lstStyle/>
        <a:p>
          <a:endParaRPr lang="uk-UA" sz="2000"/>
        </a:p>
      </dgm:t>
    </dgm:pt>
    <dgm:pt modelId="{C8E0CF89-0A46-42B4-93FD-C451D4C198DC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uk-UA" sz="2200" b="1" i="0" noProof="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rPr>
            <a:t>Як створити</a:t>
          </a:r>
          <a:r>
            <a:rPr lang="en-US" sz="2200" b="1" i="0" noProof="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2200" b="1" i="0" noProof="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rPr>
            <a:t>і реалізувати власний циклічний алгоритм  у середовищі Скретч</a:t>
          </a:r>
        </a:p>
        <a:p>
          <a:endParaRPr lang="uk-UA" sz="2200" b="1" i="0" noProof="0" dirty="0" smtClean="0">
            <a:solidFill>
              <a:srgbClr val="111111"/>
            </a:solidFill>
            <a:latin typeface="Calibri" pitchFamily="34" charset="0"/>
            <a:cs typeface="Calibri" pitchFamily="34" charset="0"/>
          </a:endParaRPr>
        </a:p>
      </dgm:t>
    </dgm:pt>
    <dgm:pt modelId="{7E0E216D-8AF4-4C3E-BCEB-C14DDC1F4762}" type="parTrans" cxnId="{7E4E74B4-990B-45F0-9ED7-82F6EA314146}">
      <dgm:prSet/>
      <dgm:spPr/>
      <dgm:t>
        <a:bodyPr/>
        <a:lstStyle/>
        <a:p>
          <a:endParaRPr lang="uk-UA" sz="2000"/>
        </a:p>
      </dgm:t>
    </dgm:pt>
    <dgm:pt modelId="{1B33AA4A-F4E4-45E4-975D-8565E9718867}" type="sibTrans" cxnId="{7E4E74B4-990B-45F0-9ED7-82F6EA314146}">
      <dgm:prSet/>
      <dgm:spPr/>
      <dgm:t>
        <a:bodyPr/>
        <a:lstStyle/>
        <a:p>
          <a:endParaRPr lang="uk-UA" sz="2000"/>
        </a:p>
      </dgm:t>
    </dgm:pt>
    <dgm:pt modelId="{2AA90EC1-83EC-4AF9-8C80-A3BDA7A72C30}" type="pres">
      <dgm:prSet presAssocID="{AB83CA94-6AC1-4292-B754-958C29FD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7C677B-0E13-46EE-8703-BA8AADF09CC3}" type="pres">
      <dgm:prSet presAssocID="{AB83CA94-6AC1-4292-B754-958C29FDA0A6}" presName="fgShape" presStyleLbl="fgShp" presStyleIdx="0" presStyleCnt="1" custLinFactNeighborY="32913"/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gm:spPr>
      <dgm:t>
        <a:bodyPr/>
        <a:lstStyle/>
        <a:p>
          <a:endParaRPr lang="uk-UA"/>
        </a:p>
      </dgm:t>
    </dgm:pt>
    <dgm:pt modelId="{4D715445-BB2B-475D-A44B-9AE68D75CDF7}" type="pres">
      <dgm:prSet presAssocID="{AB83CA94-6AC1-4292-B754-958C29FDA0A6}" presName="linComp" presStyleCnt="0"/>
      <dgm:spPr/>
      <dgm:t>
        <a:bodyPr/>
        <a:lstStyle/>
        <a:p>
          <a:endParaRPr lang="uk-UA"/>
        </a:p>
      </dgm:t>
    </dgm:pt>
    <dgm:pt modelId="{97E23B37-5A05-4F13-BB6F-071185782FB8}" type="pres">
      <dgm:prSet presAssocID="{44F410BD-FB35-43DA-892A-4FF5251C6796}" presName="compNode" presStyleCnt="0"/>
      <dgm:spPr/>
      <dgm:t>
        <a:bodyPr/>
        <a:lstStyle/>
        <a:p>
          <a:endParaRPr lang="uk-UA"/>
        </a:p>
      </dgm:t>
    </dgm:pt>
    <dgm:pt modelId="{8C81D510-8298-41AC-9259-DD813C9A3471}" type="pres">
      <dgm:prSet presAssocID="{44F410BD-FB35-43DA-892A-4FF5251C6796}" presName="bkgdShape" presStyleLbl="node1" presStyleIdx="0" presStyleCnt="3" custLinFactNeighborX="-1913" custLinFactNeighborY="-1918"/>
      <dgm:spPr/>
      <dgm:t>
        <a:bodyPr/>
        <a:lstStyle/>
        <a:p>
          <a:endParaRPr lang="uk-UA"/>
        </a:p>
      </dgm:t>
    </dgm:pt>
    <dgm:pt modelId="{1B2DAE73-A51C-4986-A3BC-B76DD9A33F75}" type="pres">
      <dgm:prSet presAssocID="{44F410BD-FB35-43DA-892A-4FF5251C679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942E49-E179-41A7-BC5D-7797B9CAB359}" type="pres">
      <dgm:prSet presAssocID="{44F410BD-FB35-43DA-892A-4FF5251C6796}" presName="invisiNode" presStyleLbl="node1" presStyleIdx="0" presStyleCnt="3"/>
      <dgm:spPr/>
      <dgm:t>
        <a:bodyPr/>
        <a:lstStyle/>
        <a:p>
          <a:endParaRPr lang="uk-UA"/>
        </a:p>
      </dgm:t>
    </dgm:pt>
    <dgm:pt modelId="{6C9D5AD0-61D8-43F5-821D-3E7FFE4DEF35}" type="pres">
      <dgm:prSet presAssocID="{44F410BD-FB35-43DA-892A-4FF5251C6796}" presName="imagNode" presStyleLbl="fgImgPlace1" presStyleIdx="0" presStyleCnt="3" custAng="19098696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gm:spPr>
      <dgm:t>
        <a:bodyPr/>
        <a:lstStyle/>
        <a:p>
          <a:endParaRPr lang="uk-UA"/>
        </a:p>
      </dgm:t>
    </dgm:pt>
    <dgm:pt modelId="{DB4A44B6-47FB-4AF0-A635-CB9B1BAE124E}" type="pres">
      <dgm:prSet presAssocID="{D03A5F0C-5D5F-4943-8887-4E2FC52A346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796494F3-0EAD-4712-B533-E189DEE0424C}" type="pres">
      <dgm:prSet presAssocID="{88AACDAA-F48D-49C6-9591-5E0019B3556C}" presName="compNode" presStyleCnt="0"/>
      <dgm:spPr/>
      <dgm:t>
        <a:bodyPr/>
        <a:lstStyle/>
        <a:p>
          <a:endParaRPr lang="uk-UA"/>
        </a:p>
      </dgm:t>
    </dgm:pt>
    <dgm:pt modelId="{80CE7ADE-481C-40DD-8FA9-C0A1CC4231DA}" type="pres">
      <dgm:prSet presAssocID="{88AACDAA-F48D-49C6-9591-5E0019B3556C}" presName="bkgdShape" presStyleLbl="node1" presStyleIdx="1" presStyleCnt="3"/>
      <dgm:spPr/>
      <dgm:t>
        <a:bodyPr/>
        <a:lstStyle/>
        <a:p>
          <a:endParaRPr lang="uk-UA"/>
        </a:p>
      </dgm:t>
    </dgm:pt>
    <dgm:pt modelId="{466A96BB-4600-45E4-99D6-6A95D51A1CFC}" type="pres">
      <dgm:prSet presAssocID="{88AACDAA-F48D-49C6-9591-5E0019B3556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9588A7-54C5-4709-9E7E-5106A4E91FF8}" type="pres">
      <dgm:prSet presAssocID="{88AACDAA-F48D-49C6-9591-5E0019B3556C}" presName="invisiNode" presStyleLbl="node1" presStyleIdx="1" presStyleCnt="3"/>
      <dgm:spPr/>
      <dgm:t>
        <a:bodyPr/>
        <a:lstStyle/>
        <a:p>
          <a:endParaRPr lang="uk-UA"/>
        </a:p>
      </dgm:t>
    </dgm:pt>
    <dgm:pt modelId="{F8B8EF9D-465E-4BCE-A2E9-4C227CD9D77B}" type="pres">
      <dgm:prSet presAssocID="{88AACDAA-F48D-49C6-9591-5E0019B3556C}" presName="imagNode" presStyleLbl="fgImgPlace1" presStyleIdx="1" presStyleCnt="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  <a:ln/>
        <a:scene3d>
          <a:camera prst="isometricOffAxis1Right"/>
          <a:lightRig rig="threePt" dir="t">
            <a:rot lat="0" lon="0" rev="7500000"/>
          </a:lightRig>
        </a:scene3d>
        <a:sp3d z="152400" extrusionH="63500">
          <a:bevelT w="63500" h="25400"/>
        </a:sp3d>
      </dgm:spPr>
      <dgm:t>
        <a:bodyPr/>
        <a:lstStyle/>
        <a:p>
          <a:endParaRPr lang="uk-UA"/>
        </a:p>
      </dgm:t>
    </dgm:pt>
    <dgm:pt modelId="{BE127CD7-A871-423A-96A7-2FE47A6BA06F}" type="pres">
      <dgm:prSet presAssocID="{D9701739-6990-4666-AE44-2A68097BF5D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362815D-A9EF-4219-A88F-BC6A61205388}" type="pres">
      <dgm:prSet presAssocID="{C8E0CF89-0A46-42B4-93FD-C451D4C198DC}" presName="compNode" presStyleCnt="0"/>
      <dgm:spPr/>
      <dgm:t>
        <a:bodyPr/>
        <a:lstStyle/>
        <a:p>
          <a:endParaRPr lang="uk-UA"/>
        </a:p>
      </dgm:t>
    </dgm:pt>
    <dgm:pt modelId="{77E1AE68-C4E8-4F0A-B8C0-CCBFFC8D9307}" type="pres">
      <dgm:prSet presAssocID="{C8E0CF89-0A46-42B4-93FD-C451D4C198DC}" presName="bkgdShape" presStyleLbl="node1" presStyleIdx="2" presStyleCnt="3" custLinFactNeighborX="-957" custLinFactNeighborY="-286"/>
      <dgm:spPr/>
      <dgm:t>
        <a:bodyPr/>
        <a:lstStyle/>
        <a:p>
          <a:endParaRPr lang="uk-UA"/>
        </a:p>
      </dgm:t>
    </dgm:pt>
    <dgm:pt modelId="{814AEE3F-7130-44E3-A51C-0C857DC3CE8A}" type="pres">
      <dgm:prSet presAssocID="{C8E0CF89-0A46-42B4-93FD-C451D4C198D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C0638-0DC3-465E-A746-AA5821ADC170}" type="pres">
      <dgm:prSet presAssocID="{C8E0CF89-0A46-42B4-93FD-C451D4C198DC}" presName="invisiNode" presStyleLbl="node1" presStyleIdx="2" presStyleCnt="3"/>
      <dgm:spPr/>
      <dgm:t>
        <a:bodyPr/>
        <a:lstStyle/>
        <a:p>
          <a:endParaRPr lang="uk-UA"/>
        </a:p>
      </dgm:t>
    </dgm:pt>
    <dgm:pt modelId="{AD0CB26A-456C-4782-A5B9-B14BFD726210}" type="pres">
      <dgm:prSet presAssocID="{C8E0CF89-0A46-42B4-93FD-C451D4C198DC}" presName="imagNode" presStyleLbl="fgImgPlace1" presStyleIdx="2" presStyleCnt="3" custAng="121927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z="152400"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uk-UA"/>
        </a:p>
      </dgm:t>
    </dgm:pt>
  </dgm:ptLst>
  <dgm:cxnLst>
    <dgm:cxn modelId="{DA621D91-1E14-4239-8C68-8C51818C8B91}" type="presOf" srcId="{C8E0CF89-0A46-42B4-93FD-C451D4C198DC}" destId="{77E1AE68-C4E8-4F0A-B8C0-CCBFFC8D9307}" srcOrd="0" destOrd="0" presId="urn:microsoft.com/office/officeart/2005/8/layout/hList7"/>
    <dgm:cxn modelId="{41E7243F-3D84-47AF-A895-CBB845E4D280}" type="presOf" srcId="{44F410BD-FB35-43DA-892A-4FF5251C6796}" destId="{1B2DAE73-A51C-4986-A3BC-B76DD9A33F75}" srcOrd="1" destOrd="0" presId="urn:microsoft.com/office/officeart/2005/8/layout/hList7"/>
    <dgm:cxn modelId="{411653C0-49E5-4970-82DC-2C27686334B0}" type="presOf" srcId="{44F410BD-FB35-43DA-892A-4FF5251C6796}" destId="{8C81D510-8298-41AC-9259-DD813C9A3471}" srcOrd="0" destOrd="0" presId="urn:microsoft.com/office/officeart/2005/8/layout/hList7"/>
    <dgm:cxn modelId="{8B703458-7AC3-4A7C-9635-B2AE976C37FA}" type="presOf" srcId="{C8E0CF89-0A46-42B4-93FD-C451D4C198DC}" destId="{814AEE3F-7130-44E3-A51C-0C857DC3CE8A}" srcOrd="1" destOrd="0" presId="urn:microsoft.com/office/officeart/2005/8/layout/hList7"/>
    <dgm:cxn modelId="{1DF504AD-CD76-4814-9466-B2481DFAD706}" type="presOf" srcId="{D03A5F0C-5D5F-4943-8887-4E2FC52A3467}" destId="{DB4A44B6-47FB-4AF0-A635-CB9B1BAE124E}" srcOrd="0" destOrd="0" presId="urn:microsoft.com/office/officeart/2005/8/layout/hList7"/>
    <dgm:cxn modelId="{E5E4AAB6-D0F7-45F8-958F-ADA7129B87FB}" type="presOf" srcId="{D9701739-6990-4666-AE44-2A68097BF5DC}" destId="{BE127CD7-A871-423A-96A7-2FE47A6BA06F}" srcOrd="0" destOrd="0" presId="urn:microsoft.com/office/officeart/2005/8/layout/hList7"/>
    <dgm:cxn modelId="{8F78AAF9-0D7F-4939-8D2C-B4E73AD74798}" type="presOf" srcId="{AB83CA94-6AC1-4292-B754-958C29FDA0A6}" destId="{2AA90EC1-83EC-4AF9-8C80-A3BDA7A72C30}" srcOrd="0" destOrd="0" presId="urn:microsoft.com/office/officeart/2005/8/layout/hList7"/>
    <dgm:cxn modelId="{9D2345A8-CC45-41AA-906B-6B9198E6485E}" srcId="{AB83CA94-6AC1-4292-B754-958C29FDA0A6}" destId="{88AACDAA-F48D-49C6-9591-5E0019B3556C}" srcOrd="1" destOrd="0" parTransId="{71090579-ED85-466E-8942-ADAC6C754964}" sibTransId="{D9701739-6990-4666-AE44-2A68097BF5DC}"/>
    <dgm:cxn modelId="{8B29BAE3-6712-463B-B93C-7A9E57BFF498}" type="presOf" srcId="{88AACDAA-F48D-49C6-9591-5E0019B3556C}" destId="{466A96BB-4600-45E4-99D6-6A95D51A1CFC}" srcOrd="1" destOrd="0" presId="urn:microsoft.com/office/officeart/2005/8/layout/hList7"/>
    <dgm:cxn modelId="{7DEC3F98-5AA6-4F23-8F0A-09FD730B12BD}" type="presOf" srcId="{88AACDAA-F48D-49C6-9591-5E0019B3556C}" destId="{80CE7ADE-481C-40DD-8FA9-C0A1CC4231DA}" srcOrd="0" destOrd="0" presId="urn:microsoft.com/office/officeart/2005/8/layout/hList7"/>
    <dgm:cxn modelId="{6451329A-991A-4956-8920-5EEDDF358944}" srcId="{AB83CA94-6AC1-4292-B754-958C29FDA0A6}" destId="{44F410BD-FB35-43DA-892A-4FF5251C6796}" srcOrd="0" destOrd="0" parTransId="{63978092-1CC8-4790-9B08-901CD0EE17EB}" sibTransId="{D03A5F0C-5D5F-4943-8887-4E2FC52A3467}"/>
    <dgm:cxn modelId="{7E4E74B4-990B-45F0-9ED7-82F6EA314146}" srcId="{AB83CA94-6AC1-4292-B754-958C29FDA0A6}" destId="{C8E0CF89-0A46-42B4-93FD-C451D4C198DC}" srcOrd="2" destOrd="0" parTransId="{7E0E216D-8AF4-4C3E-BCEB-C14DDC1F4762}" sibTransId="{1B33AA4A-F4E4-45E4-975D-8565E9718867}"/>
    <dgm:cxn modelId="{6D05A85F-3196-4F14-8D03-25A2B7CF4172}" type="presParOf" srcId="{2AA90EC1-83EC-4AF9-8C80-A3BDA7A72C30}" destId="{437C677B-0E13-46EE-8703-BA8AADF09CC3}" srcOrd="0" destOrd="0" presId="urn:microsoft.com/office/officeart/2005/8/layout/hList7"/>
    <dgm:cxn modelId="{3D73F788-5CA4-4D9E-B120-902C0CAF3658}" type="presParOf" srcId="{2AA90EC1-83EC-4AF9-8C80-A3BDA7A72C30}" destId="{4D715445-BB2B-475D-A44B-9AE68D75CDF7}" srcOrd="1" destOrd="0" presId="urn:microsoft.com/office/officeart/2005/8/layout/hList7"/>
    <dgm:cxn modelId="{1D169A38-A038-4448-AE4C-C1F74EEA7475}" type="presParOf" srcId="{4D715445-BB2B-475D-A44B-9AE68D75CDF7}" destId="{97E23B37-5A05-4F13-BB6F-071185782FB8}" srcOrd="0" destOrd="0" presId="urn:microsoft.com/office/officeart/2005/8/layout/hList7"/>
    <dgm:cxn modelId="{95B224B3-FF9C-47CA-B324-07ECF4C4A946}" type="presParOf" srcId="{97E23B37-5A05-4F13-BB6F-071185782FB8}" destId="{8C81D510-8298-41AC-9259-DD813C9A3471}" srcOrd="0" destOrd="0" presId="urn:microsoft.com/office/officeart/2005/8/layout/hList7"/>
    <dgm:cxn modelId="{3481E5F2-1257-47BB-ABCF-128B0D41F80C}" type="presParOf" srcId="{97E23B37-5A05-4F13-BB6F-071185782FB8}" destId="{1B2DAE73-A51C-4986-A3BC-B76DD9A33F75}" srcOrd="1" destOrd="0" presId="urn:microsoft.com/office/officeart/2005/8/layout/hList7"/>
    <dgm:cxn modelId="{EA232969-1096-4F26-8D5E-AF87A65E2771}" type="presParOf" srcId="{97E23B37-5A05-4F13-BB6F-071185782FB8}" destId="{B0942E49-E179-41A7-BC5D-7797B9CAB359}" srcOrd="2" destOrd="0" presId="urn:microsoft.com/office/officeart/2005/8/layout/hList7"/>
    <dgm:cxn modelId="{74CB52E2-7C85-4F41-8950-9027331ACB22}" type="presParOf" srcId="{97E23B37-5A05-4F13-BB6F-071185782FB8}" destId="{6C9D5AD0-61D8-43F5-821D-3E7FFE4DEF35}" srcOrd="3" destOrd="0" presId="urn:microsoft.com/office/officeart/2005/8/layout/hList7"/>
    <dgm:cxn modelId="{A64544BB-CD07-4D46-AC7F-E48B86D39376}" type="presParOf" srcId="{4D715445-BB2B-475D-A44B-9AE68D75CDF7}" destId="{DB4A44B6-47FB-4AF0-A635-CB9B1BAE124E}" srcOrd="1" destOrd="0" presId="urn:microsoft.com/office/officeart/2005/8/layout/hList7"/>
    <dgm:cxn modelId="{322E3BE5-5DE1-48E3-8808-D69C70DACD87}" type="presParOf" srcId="{4D715445-BB2B-475D-A44B-9AE68D75CDF7}" destId="{796494F3-0EAD-4712-B533-E189DEE0424C}" srcOrd="2" destOrd="0" presId="urn:microsoft.com/office/officeart/2005/8/layout/hList7"/>
    <dgm:cxn modelId="{1A8571D2-B3A1-4AE2-B0AB-3E464C023FCC}" type="presParOf" srcId="{796494F3-0EAD-4712-B533-E189DEE0424C}" destId="{80CE7ADE-481C-40DD-8FA9-C0A1CC4231DA}" srcOrd="0" destOrd="0" presId="urn:microsoft.com/office/officeart/2005/8/layout/hList7"/>
    <dgm:cxn modelId="{5FE0D1D6-60DD-423A-8AFA-424C51EA7059}" type="presParOf" srcId="{796494F3-0EAD-4712-B533-E189DEE0424C}" destId="{466A96BB-4600-45E4-99D6-6A95D51A1CFC}" srcOrd="1" destOrd="0" presId="urn:microsoft.com/office/officeart/2005/8/layout/hList7"/>
    <dgm:cxn modelId="{EE1CABCC-6168-4ABB-875B-B1746C0FC180}" type="presParOf" srcId="{796494F3-0EAD-4712-B533-E189DEE0424C}" destId="{CA9588A7-54C5-4709-9E7E-5106A4E91FF8}" srcOrd="2" destOrd="0" presId="urn:microsoft.com/office/officeart/2005/8/layout/hList7"/>
    <dgm:cxn modelId="{8DC4815B-235F-47A9-B327-CE13B2A36BFE}" type="presParOf" srcId="{796494F3-0EAD-4712-B533-E189DEE0424C}" destId="{F8B8EF9D-465E-4BCE-A2E9-4C227CD9D77B}" srcOrd="3" destOrd="0" presId="urn:microsoft.com/office/officeart/2005/8/layout/hList7"/>
    <dgm:cxn modelId="{56E78308-4BB0-435F-82C0-BA1D8647A350}" type="presParOf" srcId="{4D715445-BB2B-475D-A44B-9AE68D75CDF7}" destId="{BE127CD7-A871-423A-96A7-2FE47A6BA06F}" srcOrd="3" destOrd="0" presId="urn:microsoft.com/office/officeart/2005/8/layout/hList7"/>
    <dgm:cxn modelId="{2478CE9A-A06E-413A-A8E8-4D6F3AF83333}" type="presParOf" srcId="{4D715445-BB2B-475D-A44B-9AE68D75CDF7}" destId="{A362815D-A9EF-4219-A88F-BC6A61205388}" srcOrd="4" destOrd="0" presId="urn:microsoft.com/office/officeart/2005/8/layout/hList7"/>
    <dgm:cxn modelId="{90FB2101-9260-4577-9CC0-B0A5395E589E}" type="presParOf" srcId="{A362815D-A9EF-4219-A88F-BC6A61205388}" destId="{77E1AE68-C4E8-4F0A-B8C0-CCBFFC8D9307}" srcOrd="0" destOrd="0" presId="urn:microsoft.com/office/officeart/2005/8/layout/hList7"/>
    <dgm:cxn modelId="{FEE954FE-9C3F-402D-A66F-D1A3890DF354}" type="presParOf" srcId="{A362815D-A9EF-4219-A88F-BC6A61205388}" destId="{814AEE3F-7130-44E3-A51C-0C857DC3CE8A}" srcOrd="1" destOrd="0" presId="urn:microsoft.com/office/officeart/2005/8/layout/hList7"/>
    <dgm:cxn modelId="{C2ACBF61-75A4-48FB-A52B-E1ACD422DA5F}" type="presParOf" srcId="{A362815D-A9EF-4219-A88F-BC6A61205388}" destId="{177C0638-0DC3-465E-A746-AA5821ADC170}" srcOrd="2" destOrd="0" presId="urn:microsoft.com/office/officeart/2005/8/layout/hList7"/>
    <dgm:cxn modelId="{0EDB5EF5-79B0-48B9-9E43-6084757F9033}" type="presParOf" srcId="{A362815D-A9EF-4219-A88F-BC6A61205388}" destId="{AD0CB26A-456C-4782-A5B9-B14BFD72621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1D510-8298-41AC-9259-DD813C9A3471}">
      <dsp:nvSpPr>
        <dsp:cNvPr id="0" name=""/>
        <dsp:cNvSpPr/>
      </dsp:nvSpPr>
      <dsp:spPr>
        <a:xfrm>
          <a:off x="0" y="0"/>
          <a:ext cx="2752090" cy="518457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6600"/>
              </a:solidFill>
            </a:rPr>
            <a:t>Складати алгоритми з використання структури повторення</a:t>
          </a:r>
          <a:endParaRPr lang="uk-UA" sz="2800" b="1" kern="1200" noProof="0" dirty="0" smtClean="0">
            <a:solidFill>
              <a:srgbClr val="006600"/>
            </a:solidFill>
            <a:latin typeface="Calibri" pitchFamily="34" charset="0"/>
            <a:cs typeface="Calibri" pitchFamily="34" charset="0"/>
          </a:endParaRPr>
        </a:p>
      </dsp:txBody>
      <dsp:txXfrm>
        <a:off x="0" y="2073830"/>
        <a:ext cx="2752090" cy="2073830"/>
      </dsp:txXfrm>
    </dsp:sp>
    <dsp:sp modelId="{6C9D5AD0-61D8-43F5-821D-3E7FFE4DEF35}">
      <dsp:nvSpPr>
        <dsp:cNvPr id="0" name=""/>
        <dsp:cNvSpPr/>
      </dsp:nvSpPr>
      <dsp:spPr>
        <a:xfrm rot="19098696">
          <a:off x="514582" y="311074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E7ADE-481C-40DD-8FA9-C0A1CC4231DA}">
      <dsp:nvSpPr>
        <dsp:cNvPr id="0" name=""/>
        <dsp:cNvSpPr/>
      </dsp:nvSpPr>
      <dsp:spPr>
        <a:xfrm>
          <a:off x="2836422" y="0"/>
          <a:ext cx="2752090" cy="518457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FFCC">
                <a:shade val="30000"/>
                <a:satMod val="115000"/>
              </a:srgbClr>
            </a:gs>
            <a:gs pos="50000">
              <a:srgbClr val="99FFCC">
                <a:shade val="67500"/>
                <a:satMod val="115000"/>
              </a:srgbClr>
            </a:gs>
            <a:gs pos="100000">
              <a:srgbClr val="99FFCC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Виконувати створені алгоритми у  середовищі програмування </a:t>
          </a:r>
          <a:r>
            <a:rPr lang="uk-UA" sz="2400" b="1" kern="1200" dirty="0" err="1" smtClean="0">
              <a:solidFill>
                <a:schemeClr val="tx1"/>
              </a:solidFill>
            </a:rPr>
            <a:t>Scratch</a:t>
          </a:r>
          <a:endParaRPr lang="uk-UA" sz="2400" b="1" kern="1200" noProof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836422" y="2073830"/>
        <a:ext cx="2752090" cy="2073830"/>
      </dsp:txXfrm>
    </dsp:sp>
    <dsp:sp modelId="{F8B8EF9D-465E-4BCE-A2E9-4C227CD9D77B}">
      <dsp:nvSpPr>
        <dsp:cNvPr id="0" name=""/>
        <dsp:cNvSpPr/>
      </dsp:nvSpPr>
      <dsp:spPr>
        <a:xfrm>
          <a:off x="3349236" y="311074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77E1AE68-C4E8-4F0A-B8C0-CCBFFC8D9307}">
      <dsp:nvSpPr>
        <dsp:cNvPr id="0" name=""/>
        <dsp:cNvSpPr/>
      </dsp:nvSpPr>
      <dsp:spPr>
        <a:xfrm>
          <a:off x="5644738" y="0"/>
          <a:ext cx="2752090" cy="518457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rPr>
            <a:t>Як створити</a:t>
          </a:r>
          <a:r>
            <a:rPr lang="en-US" sz="2200" b="1" i="0" kern="1200" noProof="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2200" b="1" i="0" kern="1200" noProof="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rPr>
            <a:t>і реалізувати власний циклічний алгоритм  у середовищі Скретч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b="1" i="0" kern="1200" noProof="0" dirty="0" smtClean="0">
            <a:solidFill>
              <a:srgbClr val="111111"/>
            </a:solidFill>
            <a:latin typeface="Calibri" pitchFamily="34" charset="0"/>
            <a:cs typeface="Calibri" pitchFamily="34" charset="0"/>
          </a:endParaRPr>
        </a:p>
      </dsp:txBody>
      <dsp:txXfrm>
        <a:off x="5644738" y="2073830"/>
        <a:ext cx="2752090" cy="2073830"/>
      </dsp:txXfrm>
    </dsp:sp>
    <dsp:sp modelId="{AD0CB26A-456C-4782-A5B9-B14BFD726210}">
      <dsp:nvSpPr>
        <dsp:cNvPr id="0" name=""/>
        <dsp:cNvSpPr/>
      </dsp:nvSpPr>
      <dsp:spPr>
        <a:xfrm rot="1219273">
          <a:off x="6183889" y="311074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z="152400"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C677B-0E13-46EE-8703-BA8AADF09CC3}">
      <dsp:nvSpPr>
        <dsp:cNvPr id="0" name=""/>
        <dsp:cNvSpPr/>
      </dsp:nvSpPr>
      <dsp:spPr>
        <a:xfrm>
          <a:off x="336997" y="4403620"/>
          <a:ext cx="7750941" cy="777686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140E3-CFBB-4D37-99E6-F05B14B24287}" type="datetimeFigureOut">
              <a:rPr lang="zh-CN" altLang="en-US" smtClean="0"/>
              <a:t>2016/10/15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3BF42-7552-4C40-AADF-689048DE33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56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BF42-7552-4C40-AADF-689048DE33D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48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BF42-7552-4C40-AADF-689048DE33D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56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BF42-7552-4C40-AADF-689048DE33D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54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bgx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714375" y="1071562"/>
            <a:ext cx="2689431" cy="3429024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 dirty="0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500430" y="1071546"/>
            <a:ext cx="2689431" cy="3429024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286512" y="1071546"/>
            <a:ext cx="2689431" cy="3429024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广告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692"/>
            <a:ext cx="9144000" cy="70225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EFBA-455D-4C2A-9BE0-46AF62DEC118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5.xml"/><Relationship Id="rId3" Type="http://schemas.openxmlformats.org/officeDocument/2006/relationships/image" Target="../media/image18.jpeg"/><Relationship Id="rId7" Type="http://schemas.openxmlformats.org/officeDocument/2006/relationships/slide" Target="slide13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11" Type="http://schemas.openxmlformats.org/officeDocument/2006/relationships/image" Target="../media/image19.emf"/><Relationship Id="rId5" Type="http://schemas.openxmlformats.org/officeDocument/2006/relationships/image" Target="../media/image33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slide" Target="slide1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image" Target="../media/image42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0" y="955284"/>
            <a:ext cx="1095375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08" y="1776514"/>
            <a:ext cx="4341792" cy="50814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72" y="-11739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/Files/images/Алг_повтор_розгал6kl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679"/>
            <a:ext cx="4541258" cy="563852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86208" y="188640"/>
            <a:ext cx="7056784" cy="2019221"/>
          </a:xfrm>
          <a:prstGeom prst="snip2Diag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АЛГОРИТМИ З РОЗГАЛУЖЕННЯМ ТА ПОВТОРЕННЯМ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31765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 flipH="1">
            <a:off x="7768588" y="109634"/>
            <a:ext cx="1375412" cy="1441971"/>
            <a:chOff x="182930" y="47661"/>
            <a:chExt cx="1295400" cy="1441971"/>
          </a:xfrm>
        </p:grpSpPr>
        <p:pic>
          <p:nvPicPr>
            <p:cNvPr id="16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 txBox="1">
            <a:spLocks/>
          </p:cNvSpPr>
          <p:nvPr/>
        </p:nvSpPr>
        <p:spPr>
          <a:xfrm>
            <a:off x="749409" y="-1"/>
            <a:ext cx="8229600" cy="8823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Домашнє завдання</a:t>
            </a:r>
            <a:endParaRPr lang="uk-UA" b="1" dirty="0"/>
          </a:p>
        </p:txBody>
      </p:sp>
      <p:sp>
        <p:nvSpPr>
          <p:cNvPr id="3" name="Місце для вмісту 2"/>
          <p:cNvSpPr txBox="1">
            <a:spLocks/>
          </p:cNvSpPr>
          <p:nvPr/>
        </p:nvSpPr>
        <p:spPr>
          <a:xfrm>
            <a:off x="283999" y="1052735"/>
            <a:ext cx="8104425" cy="5544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</a:rPr>
              <a:t>Повторити </a:t>
            </a:r>
            <a:r>
              <a:rPr lang="uk-UA" sz="2800" b="1" dirty="0">
                <a:solidFill>
                  <a:srgbClr val="C00000"/>
                </a:solidFill>
              </a:rPr>
              <a:t>§ </a:t>
            </a:r>
            <a:r>
              <a:rPr lang="uk-UA" sz="2800" b="1" dirty="0" smtClean="0">
                <a:solidFill>
                  <a:srgbClr val="C00000"/>
                </a:solidFill>
              </a:rPr>
              <a:t>12-13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Виконати завдання § 14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</a:rPr>
              <a:t>Опрацювати  всі запитання </a:t>
            </a:r>
            <a:br>
              <a:rPr lang="uk-UA" sz="2800" b="1" dirty="0" smtClean="0">
                <a:solidFill>
                  <a:srgbClr val="0070C0"/>
                </a:solidFill>
              </a:rPr>
            </a:br>
            <a:r>
              <a:rPr lang="uk-UA" sz="2800" b="1" dirty="0" smtClean="0">
                <a:solidFill>
                  <a:srgbClr val="0070C0"/>
                </a:solidFill>
              </a:rPr>
              <a:t>з рубрик </a:t>
            </a:r>
          </a:p>
          <a:p>
            <a:pPr marL="1798638" indent="0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 </a:t>
            </a:r>
          </a:p>
          <a:p>
            <a:pPr marL="1798638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>
              <a:solidFill>
                <a:srgbClr val="002060"/>
              </a:solidFill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400" b="1" dirty="0">
                <a:solidFill>
                  <a:srgbClr val="002060"/>
                </a:solidFill>
              </a:rPr>
              <a:t>Заповнити </a:t>
            </a:r>
            <a:r>
              <a:rPr lang="uk-UA" sz="2400" b="1" dirty="0" smtClean="0">
                <a:solidFill>
                  <a:srgbClr val="002060"/>
                </a:solidFill>
              </a:rPr>
              <a:t/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словничок </a:t>
            </a:r>
            <a:endParaRPr lang="uk-UA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http://knigovo.com.ua/images/product_images/thumbnail_images/13044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41971"/>
            <a:ext cx="2750825" cy="382807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5" y="4582462"/>
            <a:ext cx="1983745" cy="67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89" y="3772876"/>
            <a:ext cx="3308401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82930" y="47661"/>
            <a:ext cx="1295400" cy="1441971"/>
            <a:chOff x="182930" y="47661"/>
            <a:chExt cx="1295400" cy="1441971"/>
          </a:xfrm>
        </p:grpSpPr>
        <p:pic>
          <p:nvPicPr>
            <p:cNvPr id="6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90" y="3079463"/>
            <a:ext cx="2658446" cy="55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5" y="3484351"/>
            <a:ext cx="2008490" cy="57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06911" y="6429848"/>
            <a:ext cx="936266" cy="33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23983" y="5498444"/>
            <a:ext cx="5472609" cy="1138654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Segoe Print" pitchFamily="2" charset="0"/>
              </a:rPr>
              <a:t>Висловлення,</a:t>
            </a:r>
          </a:p>
          <a:p>
            <a:pPr algn="ctr"/>
            <a:r>
              <a:rPr lang="uk-UA" sz="2800" b="1" dirty="0" smtClean="0">
                <a:latin typeface="Segoe Print" pitchFamily="2" charset="0"/>
              </a:rPr>
              <a:t>повторення</a:t>
            </a:r>
            <a:endParaRPr lang="uk-UA" sz="2800" b="1" dirty="0">
              <a:solidFill>
                <a:schemeClr val="tx1"/>
              </a:solidFill>
              <a:latin typeface="Segoe Print" pitchFamily="2" charset="0"/>
              <a:cs typeface="Calibri" pitchFamily="34" charset="0"/>
            </a:endParaRPr>
          </a:p>
        </p:txBody>
      </p:sp>
      <p:pic>
        <p:nvPicPr>
          <p:cNvPr id="21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48" y="1772816"/>
            <a:ext cx="761172" cy="7879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97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638" y="2752712"/>
            <a:ext cx="8044817" cy="282630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http://yak-prosto.com/images/3/d/yak-vidaliti-vsi-povidomlennya-z-poshtovoyi-skrin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0286"/>
            <a:ext cx="3052918" cy="1679105"/>
          </a:xfrm>
          <a:prstGeom prst="rect">
            <a:avLst/>
          </a:prstGeom>
          <a:noFill/>
          <a:effectLst>
            <a:glow rad="127000">
              <a:schemeClr val="accent1">
                <a:alpha val="9000"/>
              </a:schemeClr>
            </a:glow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3163">
            <a:off x="307458" y="24466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88" y="242851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Описание: Описание: http://litery.net/images/7kl/samostiyno.jpg">
            <a:hlinkClick r:id="" action="ppaction://noaction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5216" y="5853737"/>
            <a:ext cx="1180546" cy="1021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65856" y="2677999"/>
            <a:ext cx="7576379" cy="64698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0" lvl="5"/>
            <a:r>
              <a:rPr lang="uk-UA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Завдання</a:t>
            </a: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2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6" action="ppaction://hlinksldjump"/>
              </a:rPr>
              <a:t>Фанфари</a:t>
            </a:r>
            <a:endParaRPr lang="uk-UA" sz="2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4500" y="3498190"/>
            <a:ext cx="7533672" cy="64698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0" lvl="5"/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Завдання</a:t>
            </a: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7" action="ppaction://hlinksldjump"/>
              </a:rPr>
              <a:t>Квітка</a:t>
            </a:r>
            <a:r>
              <a:rPr lang="uk-UA" sz="2800" b="1" dirty="0" smtClean="0">
                <a:solidFill>
                  <a:schemeClr val="tx1"/>
                </a:solidFill>
                <a:hlinkClick r:id="rId8" action="ppaction://hlinksldjump"/>
              </a:rPr>
              <a:t> </a:t>
            </a:r>
            <a:endParaRPr lang="uk-UA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-16062" y="188640"/>
            <a:ext cx="1295400" cy="1441971"/>
            <a:chOff x="182930" y="47661"/>
            <a:chExt cx="1295400" cy="1441971"/>
          </a:xfrm>
        </p:grpSpPr>
        <p:pic>
          <p:nvPicPr>
            <p:cNvPr id="24" name="Picture 60" descr="3D_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 flipH="1">
            <a:off x="7908851" y="126574"/>
            <a:ext cx="1092317" cy="1441971"/>
            <a:chOff x="182930" y="47661"/>
            <a:chExt cx="1295400" cy="1441971"/>
          </a:xfrm>
        </p:grpSpPr>
        <p:pic>
          <p:nvPicPr>
            <p:cNvPr id="27" name="Picture 60" descr="3D_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Заголовок 1"/>
          <p:cNvSpPr>
            <a:spLocks noGrp="1"/>
          </p:cNvSpPr>
          <p:nvPr>
            <p:ph type="body" idx="4294967295"/>
          </p:nvPr>
        </p:nvSpPr>
        <p:spPr>
          <a:xfrm>
            <a:off x="1763688" y="113616"/>
            <a:ext cx="5975281" cy="1008063"/>
          </a:xfrm>
          <a:prstGeom prst="snip2SameRect">
            <a:avLst/>
          </a:prstGeom>
          <a:solidFill>
            <a:schemeClr val="bg1"/>
          </a:solidFill>
          <a:effectLst>
            <a:glow rad="127000">
              <a:schemeClr val="accent1">
                <a:alpha val="17000"/>
              </a:schemeClr>
            </a:glow>
            <a:reflection blurRad="6350" stA="52000" endA="300" endPos="35000" dir="5400000" sy="-100000" algn="bl" rotWithShape="0"/>
            <a:softEdge rad="6350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ЗАВДАННЯ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93"/>
          <a:stretch>
            <a:fillRect/>
          </a:stretch>
        </p:blipFill>
        <p:spPr bwMode="auto">
          <a:xfrm>
            <a:off x="1763688" y="189828"/>
            <a:ext cx="1220627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48" y="1196934"/>
            <a:ext cx="2769934" cy="8673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855176" y="5039950"/>
            <a:ext cx="7533248" cy="6469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0" lvl="5">
              <a:spcAft>
                <a:spcPts val="1200"/>
              </a:spcAft>
            </a:pPr>
            <a:r>
              <a:rPr lang="uk-UA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Завдання</a:t>
            </a: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13" action="ppaction://hlinksldjump"/>
              </a:rPr>
              <a:t>Веселка</a:t>
            </a:r>
            <a:endParaRPr lang="uk-UA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14" y="-11620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59316" y="4290278"/>
            <a:ext cx="7531831" cy="64698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0" lvl="5">
              <a:spcAft>
                <a:spcPts val="1200"/>
              </a:spcAft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Завдання</a:t>
            </a: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32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hlinkClick r:id="rId8" action="ppaction://hlinksldjump"/>
              </a:rPr>
              <a:t>Манеж</a:t>
            </a:r>
            <a:endParaRPr lang="uk-UA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6" y="2660142"/>
            <a:ext cx="500646" cy="6826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6" y="3498190"/>
            <a:ext cx="500646" cy="6826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6" y="4254565"/>
            <a:ext cx="500646" cy="6826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6" y="5039950"/>
            <a:ext cx="500646" cy="6826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30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43508" y="1268760"/>
            <a:ext cx="8856984" cy="5472608"/>
          </a:xfrm>
          <a:prstGeom prst="foldedCorner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511043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75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59832" y="294770"/>
            <a:ext cx="5616035" cy="5349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Повторення</a:t>
            </a:r>
            <a:endParaRPr lang="uk-UA" sz="4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" y="90047"/>
            <a:ext cx="2769934" cy="8673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07734" y="6476185"/>
            <a:ext cx="936266" cy="33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48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9670" y="1759967"/>
            <a:ext cx="858082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Завдання</a:t>
            </a:r>
            <a:r>
              <a:rPr lang="uk-UA" sz="2000" b="1" i="1" dirty="0" smtClean="0"/>
              <a:t>.</a:t>
            </a:r>
            <a:r>
              <a:rPr lang="ru-RU" sz="2000" baseline="-25000" dirty="0"/>
              <a:t> </a:t>
            </a:r>
            <a:r>
              <a:rPr lang="uk-UA" sz="2000" dirty="0" smtClean="0"/>
              <a:t>Зміни проект </a:t>
            </a:r>
            <a:r>
              <a:rPr lang="uk-UA" sz="2000" i="1" dirty="0" smtClean="0"/>
              <a:t>Фанфари</a:t>
            </a:r>
            <a:r>
              <a:rPr lang="uk-UA" sz="2000" b="1" dirty="0" smtClean="0"/>
              <a:t> </a:t>
            </a:r>
            <a:r>
              <a:rPr lang="uk-UA" sz="2000" dirty="0" smtClean="0"/>
              <a:t>так, щоб мелодію виконували духові інструменти, а в алгоритмі було використано найменшу кількість команд</a:t>
            </a:r>
            <a:endParaRPr lang="uk-UA" sz="2000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68333" y="1052736"/>
            <a:ext cx="8604956" cy="70723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Вправа </a:t>
            </a:r>
            <a:r>
              <a:rPr lang="uk-UA" sz="2400" b="1" dirty="0">
                <a:solidFill>
                  <a:srgbClr val="0070C0"/>
                </a:solidFill>
              </a:rPr>
              <a:t>1. </a:t>
            </a:r>
            <a:r>
              <a:rPr lang="uk-UA" sz="2400" b="1" dirty="0" smtClean="0">
                <a:solidFill>
                  <a:schemeClr val="tx1"/>
                </a:solidFill>
              </a:rPr>
              <a:t>Фанфари</a:t>
            </a:r>
            <a:endParaRPr lang="uk-UA" sz="2400" b="1" dirty="0">
              <a:solidFill>
                <a:schemeClr val="tx1"/>
              </a:solidFill>
              <a:cs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95603"/>
              </p:ext>
            </p:extLst>
          </p:nvPr>
        </p:nvGraphicFramePr>
        <p:xfrm>
          <a:off x="184848" y="2636912"/>
          <a:ext cx="8774304" cy="3632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7825349"/>
                <a:gridCol w="58891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uk-UA" sz="1800" noProof="0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0" u="none" strike="noStrike" kern="1200" baseline="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 </a:t>
                      </a:r>
                      <a:endParaRPr lang="uk-UA" sz="1800" noProof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Бали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</a:tr>
              <a:tr h="355637"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1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середовищі </a:t>
                      </a:r>
                      <a:r>
                        <a:rPr lang="uk-UA" sz="18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Скретч</a:t>
                      </a: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відкрий проект </a:t>
                      </a:r>
                      <a:r>
                        <a:rPr lang="uk-UA" sz="18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Фанфари,</a:t>
                      </a: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збережений у папці </a:t>
                      </a:r>
                      <a:r>
                        <a:rPr lang="uk-UA" sz="18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Навчальні проекти.</a:t>
                      </a: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Запусти його на виконання. Переконайся, що мелодія фанфар звучить тричі</a:t>
                      </a:r>
                      <a:endParaRPr lang="uk-UA" sz="18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2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56"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2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Зміни параметри команди </a:t>
                      </a:r>
                      <a:r>
                        <a:rPr lang="uk-UA" sz="18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Задати інструмент</a:t>
                      </a: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так, щоб мелодію виконували духові інструменти</a:t>
                      </a:r>
                      <a:endParaRPr lang="uk-UA" sz="18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1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62"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3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Виділи команди, що повторюються, та помісти їх у тіло циклу, обравши потрібну команду повторення</a:t>
                      </a:r>
                      <a:endParaRPr lang="uk-UA" sz="18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3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32">
                <a:tc>
                  <a:txBody>
                    <a:bodyPr/>
                    <a:lstStyle/>
                    <a:p>
                      <a:pPr algn="ctr"/>
                      <a:r>
                        <a:rPr lang="uk-UA" sz="1800" baseline="0" noProof="0" smtClean="0"/>
                        <a:t>4</a:t>
                      </a:r>
                      <a:endParaRPr lang="uk-UA" sz="1800" baseline="0" noProof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Видали зайві команди. Запусти програму на виконання та переконайся, що мелодія не змінилась</a:t>
                      </a:r>
                      <a:endParaRPr lang="uk-UA" sz="18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2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71"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5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Збережи проект з іменем </a:t>
                      </a:r>
                      <a:r>
                        <a:rPr lang="uk-UA" sz="18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Фанфари</a:t>
                      </a: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своїй структурі папок</a:t>
                      </a:r>
                      <a:endParaRPr lang="uk-UA" sz="18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1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893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43508" y="1268760"/>
            <a:ext cx="8856984" cy="5472608"/>
          </a:xfrm>
          <a:prstGeom prst="foldedCorner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511043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75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59832" y="294770"/>
            <a:ext cx="5616035" cy="5349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Повторення</a:t>
            </a:r>
            <a:endParaRPr lang="uk-UA" sz="4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" y="90047"/>
            <a:ext cx="2769934" cy="8673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48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280" y="1759967"/>
            <a:ext cx="8580824" cy="12311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/>
              <a:t>Завдання</a:t>
            </a:r>
            <a:r>
              <a:rPr lang="uk-UA" sz="2000" b="1" i="1" dirty="0" smtClean="0"/>
              <a:t>.</a:t>
            </a:r>
            <a:r>
              <a:rPr lang="ru-RU" sz="2000" baseline="-25000" dirty="0"/>
              <a:t> </a:t>
            </a:r>
            <a:r>
              <a:rPr lang="uk-UA" dirty="0" smtClean="0"/>
              <a:t>Засобами графічного редактора подай алгоритм створення квітки</a:t>
            </a:r>
          </a:p>
          <a:p>
            <a:r>
              <a:rPr lang="uk-UA" dirty="0" smtClean="0"/>
              <a:t>з одного фрагмента — пелюстки. Скористайся одним із шаблонів структури повторення, який збережено у файлі </a:t>
            </a:r>
            <a:r>
              <a:rPr lang="uk-UA" i="1" dirty="0" smtClean="0"/>
              <a:t>Алгоритми і виконавці/Повторення_ </a:t>
            </a:r>
            <a:r>
              <a:rPr lang="uk-UA" i="1" dirty="0" err="1" smtClean="0"/>
              <a:t>шаблони.ірд</a:t>
            </a:r>
            <a:r>
              <a:rPr lang="uk-UA" i="1" dirty="0" smtClean="0"/>
              <a:t>,</a:t>
            </a:r>
            <a:r>
              <a:rPr lang="uk-UA" b="1" dirty="0" smtClean="0"/>
              <a:t> </a:t>
            </a:r>
            <a:r>
              <a:rPr lang="uk-UA" dirty="0" smtClean="0"/>
              <a:t>та фрагментом проекту в середовищі </a:t>
            </a:r>
            <a:r>
              <a:rPr lang="uk-UA" i="1" dirty="0" smtClean="0"/>
              <a:t>Скретч</a:t>
            </a:r>
            <a:endParaRPr lang="uk-UA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68333" y="1052736"/>
            <a:ext cx="8604956" cy="70723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Вправа 2. </a:t>
            </a:r>
            <a:r>
              <a:rPr lang="uk-UA" sz="2400" b="1" dirty="0" smtClean="0">
                <a:solidFill>
                  <a:schemeClr val="tx1"/>
                </a:solidFill>
              </a:rPr>
              <a:t>Квітка</a:t>
            </a:r>
            <a:endParaRPr lang="uk-UA" sz="2400" b="1" dirty="0">
              <a:solidFill>
                <a:schemeClr val="tx1"/>
              </a:solidFill>
              <a:cs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80604"/>
              </p:ext>
            </p:extLst>
          </p:nvPr>
        </p:nvGraphicFramePr>
        <p:xfrm>
          <a:off x="179798" y="3010520"/>
          <a:ext cx="8774304" cy="3561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5099793"/>
                <a:gridCol w="2725556"/>
                <a:gridCol w="58891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uk-UA" noProof="0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 </a:t>
                      </a:r>
                      <a:endParaRPr lang="uk-UA" noProof="0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Бали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</a:tr>
              <a:tr h="355637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1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графічному редакторі відкрий файл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Алгоритми і виконавці/</a:t>
                      </a:r>
                      <a:r>
                        <a:rPr lang="uk-UA" sz="1800" b="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Повторення_шаблони.ір</a:t>
                      </a:r>
                      <a:r>
                        <a:rPr lang="en-US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1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56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2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Обери один із шаблонів структури повторення та видали шаблон, що не буде використовуватись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62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3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фігуру              запиши висловлювання, істинність якого за­безпечить завершення створення потрібного зображення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610">
                <a:tc>
                  <a:txBody>
                    <a:bodyPr/>
                    <a:lstStyle/>
                    <a:p>
                      <a:pPr algn="ctr"/>
                      <a:r>
                        <a:rPr lang="uk-UA" sz="1400" baseline="0" noProof="0" smtClean="0"/>
                        <a:t>4</a:t>
                      </a:r>
                      <a:endParaRPr lang="uk-UA" sz="1400" baseline="0" noProof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фігури          запиши відповідні команди руху, повороту та копіювання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71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5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Збережи файл з іменем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Алгоритм_квітка.</a:t>
                      </a:r>
                      <a:r>
                        <a:rPr lang="en-US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jpg</a:t>
                      </a: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своїй струк­турі папок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1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48" y="2028169"/>
            <a:ext cx="708062" cy="694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98" y="3645023"/>
            <a:ext cx="2410536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62" y="4869160"/>
            <a:ext cx="447675" cy="31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12" y="5877272"/>
            <a:ext cx="466725" cy="24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07734" y="6643686"/>
            <a:ext cx="936266" cy="16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396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43508" y="1268760"/>
            <a:ext cx="8856984" cy="5472608"/>
          </a:xfrm>
          <a:prstGeom prst="foldedCorner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511043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75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59832" y="294770"/>
            <a:ext cx="5616035" cy="5349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Повторення</a:t>
            </a:r>
            <a:endParaRPr lang="uk-UA" sz="4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" y="90047"/>
            <a:ext cx="2769934" cy="8673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48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280" y="1759967"/>
            <a:ext cx="858082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Завдання</a:t>
            </a:r>
            <a:r>
              <a:rPr lang="uk-UA" sz="2000" b="1" i="1" dirty="0" smtClean="0"/>
              <a:t>.</a:t>
            </a:r>
            <a:r>
              <a:rPr lang="uk-UA" sz="2000" dirty="0"/>
              <a:t> Створи проект </a:t>
            </a:r>
            <a:r>
              <a:rPr lang="uk-UA" sz="2000" i="1" dirty="0"/>
              <a:t>Манеж,</a:t>
            </a:r>
            <a:r>
              <a:rPr lang="uk-UA" sz="2000" b="1" dirty="0"/>
              <a:t> </a:t>
            </a:r>
            <a:r>
              <a:rPr lang="uk-UA" sz="2000" dirty="0"/>
              <a:t>у якому кінь рухатиметься по колу, поки програму не буде зупинено</a:t>
            </a:r>
            <a:r>
              <a:rPr lang="ru-RU" sz="2000" baseline="-25000" dirty="0" smtClean="0"/>
              <a:t> </a:t>
            </a:r>
            <a:endParaRPr lang="uk-UA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68333" y="1052736"/>
            <a:ext cx="8604956" cy="70723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Вправа </a:t>
            </a:r>
            <a:r>
              <a:rPr lang="en-US" sz="2400" b="1" dirty="0" smtClean="0">
                <a:solidFill>
                  <a:srgbClr val="0070C0"/>
                </a:solidFill>
              </a:rPr>
              <a:t>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chemeClr val="tx1"/>
                </a:solidFill>
              </a:rPr>
              <a:t>Манеж</a:t>
            </a:r>
            <a:endParaRPr lang="uk-UA" sz="2400" b="1" dirty="0">
              <a:solidFill>
                <a:schemeClr val="tx1"/>
              </a:solidFill>
              <a:cs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093341"/>
              </p:ext>
            </p:extLst>
          </p:nvPr>
        </p:nvGraphicFramePr>
        <p:xfrm>
          <a:off x="104800" y="2590123"/>
          <a:ext cx="8774304" cy="4270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5254133"/>
                <a:gridCol w="2571216"/>
                <a:gridCol w="588915"/>
              </a:tblGrid>
              <a:tr h="378432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uk-UA" noProof="0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 </a:t>
                      </a:r>
                      <a:endParaRPr lang="uk-UA" noProof="0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Бали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</a:tr>
              <a:tr h="355637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1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середовищі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Скретч</a:t>
                      </a:r>
                      <a:r>
                        <a:rPr lang="uk-U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створи новий проект. Збережи його з іменем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Прізвище_Манеж,</a:t>
                      </a:r>
                      <a:r>
                        <a:rPr lang="uk-U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вказавши своє прізвище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1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56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2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Зміни образ виконавця алгоритму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Рудий кіт</a:t>
                      </a:r>
                      <a:r>
                        <a:rPr lang="uk-U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Кінь,</a:t>
                      </a:r>
                      <a:r>
                        <a:rPr lang="uk-U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імпор­тувавши його із папки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Тварини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62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3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Зміни вигляд сцени на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Ігрове поле</a:t>
                      </a:r>
                      <a:r>
                        <a:rPr lang="uk-U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playing</a:t>
                      </a:r>
                      <a:r>
                        <a:rPr lang="ru-RU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із папки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 </a:t>
                      </a:r>
                      <a:r>
                        <a:rPr lang="ru-RU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</a:t>
                      </a:r>
                      <a:r>
                        <a:rPr lang="ru-RU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28">
                <a:tc>
                  <a:txBody>
                    <a:bodyPr/>
                    <a:lstStyle/>
                    <a:p>
                      <a:pPr algn="ctr"/>
                      <a:r>
                        <a:rPr lang="uk-UA" sz="1400" baseline="0" noProof="0" smtClean="0"/>
                        <a:t>4</a:t>
                      </a:r>
                      <a:endParaRPr lang="uk-UA" sz="1400" baseline="0" noProof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Обери, які із запропонованих дій мають міститись в тілі циклу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92"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5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Додай до програми команди, які повторюватимуть обрані згідно умови завдання</a:t>
                      </a:r>
                      <a:endParaRPr lang="uk-UA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40904">
                <a:tc vMerge="1">
                  <a:txBody>
                    <a:bodyPr/>
                    <a:lstStyle/>
                    <a:p>
                      <a:pPr algn="ctr"/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68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6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uk-UA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Запусти складену програму на виконання. Збережи проект і заверши роботу із середовищем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1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23" y="3789040"/>
            <a:ext cx="228671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07734" y="6628628"/>
            <a:ext cx="936266" cy="18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056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43508" y="1268760"/>
            <a:ext cx="8856984" cy="5472608"/>
          </a:xfrm>
          <a:prstGeom prst="foldedCorner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511043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75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59832" y="294770"/>
            <a:ext cx="5616035" cy="5349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Повторення</a:t>
            </a:r>
            <a:endParaRPr lang="uk-UA" sz="4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" y="90047"/>
            <a:ext cx="2769934" cy="8673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48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280" y="1692504"/>
            <a:ext cx="8580824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Завдання</a:t>
            </a:r>
            <a:r>
              <a:rPr lang="uk-UA" sz="2000" b="1" i="1" dirty="0" smtClean="0"/>
              <a:t>.</a:t>
            </a:r>
            <a:r>
              <a:rPr lang="uk-UA" sz="2000" dirty="0"/>
              <a:t> Створи проект, за яким для об’єкта </a:t>
            </a:r>
            <a:r>
              <a:rPr lang="uk-UA" sz="2000" i="1" dirty="0" smtClean="0"/>
              <a:t>Ноутбук </a:t>
            </a:r>
            <a:r>
              <a:rPr lang="uk-UA" sz="2000" dirty="0" smtClean="0"/>
              <a:t>буде</a:t>
            </a:r>
            <a:r>
              <a:rPr lang="uk-UA" sz="2000" i="1" dirty="0" smtClean="0"/>
              <a:t> </a:t>
            </a:r>
            <a:r>
              <a:rPr lang="uk-UA" sz="2000" dirty="0" smtClean="0"/>
              <a:t>послідовно </a:t>
            </a:r>
            <a:r>
              <a:rPr lang="uk-UA" sz="2000" dirty="0"/>
              <a:t>з інтервалом</a:t>
            </a:r>
            <a:r>
              <a:rPr lang="uk-UA" dirty="0"/>
              <a:t> </a:t>
            </a:r>
            <a:r>
              <a:rPr lang="uk-UA" b="1" dirty="0"/>
              <a:t>1 </a:t>
            </a:r>
            <a:r>
              <a:rPr lang="uk-UA" sz="2000" dirty="0"/>
              <a:t>с змінюватись колір екрана так, як змінюються кольори </a:t>
            </a:r>
            <a:r>
              <a:rPr lang="uk-UA" sz="2000" dirty="0" smtClean="0"/>
              <a:t>веселки</a:t>
            </a:r>
          </a:p>
          <a:p>
            <a:pPr algn="just"/>
            <a:r>
              <a:rPr lang="uk-UA" sz="2000" dirty="0" smtClean="0"/>
              <a:t> </a:t>
            </a:r>
            <a:endParaRPr lang="uk-UA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68333" y="1052736"/>
            <a:ext cx="8604956" cy="70723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Вправа 4. </a:t>
            </a:r>
            <a:r>
              <a:rPr lang="uk-UA" sz="2400" b="1" dirty="0" smtClean="0">
                <a:solidFill>
                  <a:schemeClr val="tx1"/>
                </a:solidFill>
              </a:rPr>
              <a:t>Веселка</a:t>
            </a:r>
            <a:endParaRPr lang="uk-UA" sz="2400" b="1" dirty="0">
              <a:solidFill>
                <a:schemeClr val="tx1"/>
              </a:solidFill>
              <a:cs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45899"/>
              </p:ext>
            </p:extLst>
          </p:nvPr>
        </p:nvGraphicFramePr>
        <p:xfrm>
          <a:off x="170354" y="2780928"/>
          <a:ext cx="8774304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5254133"/>
                <a:gridCol w="2571216"/>
                <a:gridCol w="588915"/>
              </a:tblGrid>
              <a:tr h="162408">
                <a:tc>
                  <a:txBody>
                    <a:bodyPr/>
                    <a:lstStyle/>
                    <a:p>
                      <a:pPr algn="ctr"/>
                      <a:r>
                        <a:rPr lang="uk-UA" sz="16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uk-UA" sz="1600" noProof="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 </a:t>
                      </a:r>
                      <a:endParaRPr lang="uk-UA" sz="1600" noProof="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Бали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</a:tr>
              <a:tr h="355637">
                <a:tc>
                  <a:txBody>
                    <a:bodyPr/>
                    <a:lstStyle/>
                    <a:p>
                      <a:pPr algn="just"/>
                      <a:r>
                        <a:rPr lang="uk-UA" sz="1600" noProof="0" dirty="0" smtClean="0"/>
                        <a:t>1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середовищі </a:t>
                      </a:r>
                      <a:r>
                        <a:rPr lang="uk-UA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Скретч</a:t>
                      </a:r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створи новий проект. Збережи його з іменем </a:t>
                      </a:r>
                      <a:r>
                        <a:rPr lang="uk-UA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Прізвище_Веселка,</a:t>
                      </a:r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вказавши своє прізвище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1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56">
                <a:tc>
                  <a:txBody>
                    <a:bodyPr/>
                    <a:lstStyle/>
                    <a:p>
                      <a:pPr algn="just"/>
                      <a:r>
                        <a:rPr lang="uk-UA" sz="1600" noProof="0" dirty="0" smtClean="0"/>
                        <a:t>2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 папки </a:t>
                      </a:r>
                      <a:r>
                        <a:rPr lang="uk-UA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Предмети</a:t>
                      </a:r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r>
                        <a:rPr lang="uk-UA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імпортуй новий образ виконав­ця — </a:t>
                      </a:r>
                      <a:r>
                        <a:rPr lang="uk-UA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Ноутбук (</a:t>
                      </a:r>
                      <a:r>
                        <a:rPr lang="en-US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laptop</a:t>
                      </a:r>
                      <a:r>
                        <a:rPr lang="ru-RU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1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62">
                <a:tc>
                  <a:txBody>
                    <a:bodyPr/>
                    <a:lstStyle/>
                    <a:p>
                      <a:pPr algn="just"/>
                      <a:r>
                        <a:rPr lang="uk-UA" sz="1600" noProof="0" dirty="0" smtClean="0"/>
                        <a:t>3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Скопіюй образ ще 7 разів, для кожного з образів зміни ви­гляд так, щоб екран був потрібного кольору. Скористайся при цьому вбудованим графічним редактором середовища Скретч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3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28">
                <a:tc>
                  <a:txBody>
                    <a:bodyPr/>
                    <a:lstStyle/>
                    <a:p>
                      <a:pPr algn="just"/>
                      <a:r>
                        <a:rPr lang="uk-UA" sz="1600" baseline="0" noProof="0" smtClean="0"/>
                        <a:t>4</a:t>
                      </a:r>
                      <a:endParaRPr lang="uk-UA" sz="1600" baseline="0" noProof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Сплануй, які команди потрібні для того, щоб отримати на сцені результат, що відповідає умові задачі. Обери та перемісти потрібні команди в область побудови програми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4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96">
                <a:tc>
                  <a:txBody>
                    <a:bodyPr/>
                    <a:lstStyle/>
                    <a:p>
                      <a:pPr algn="just"/>
                      <a:r>
                        <a:rPr lang="uk-UA" sz="1600" noProof="0" dirty="0" smtClean="0"/>
                        <a:t>5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Запусти програму на виконання. Перевір, чи відповідають події на сцені умові завдання. Збережи проект і заверши роботу із середовищем</a:t>
                      </a:r>
                      <a:endParaRPr lang="uk-UA" sz="160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1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92" y="2420888"/>
            <a:ext cx="1447800" cy="23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20" y="3861048"/>
            <a:ext cx="1831031" cy="132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07734" y="6476185"/>
            <a:ext cx="936266" cy="33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37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57681" y="188640"/>
            <a:ext cx="6200340" cy="9009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100" b="1" smtClean="0"/>
              <a:t>Працюємо за комп’ютером</a:t>
            </a:r>
            <a:endParaRPr lang="uk-UA" altLang="uk-UA" sz="3100" b="1" dirty="0" smtClean="0"/>
          </a:p>
        </p:txBody>
      </p:sp>
      <p:pic>
        <p:nvPicPr>
          <p:cNvPr id="3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41035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82930" y="47661"/>
            <a:ext cx="1295400" cy="1441971"/>
            <a:chOff x="182930" y="47661"/>
            <a:chExt cx="1295400" cy="1441971"/>
          </a:xfrm>
        </p:grpSpPr>
        <p:pic>
          <p:nvPicPr>
            <p:cNvPr id="5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 flipH="1">
            <a:off x="7736047" y="143570"/>
            <a:ext cx="1244441" cy="1441971"/>
            <a:chOff x="182930" y="47661"/>
            <a:chExt cx="1295400" cy="1441971"/>
          </a:xfrm>
        </p:grpSpPr>
        <p:pic>
          <p:nvPicPr>
            <p:cNvPr id="8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422482" y="114998"/>
              <a:ext cx="889056" cy="7547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768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563109"/>
              </p:ext>
            </p:extLst>
          </p:nvPr>
        </p:nvGraphicFramePr>
        <p:xfrm>
          <a:off x="359532" y="167342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123728" y="100861"/>
            <a:ext cx="4896544" cy="1095393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/>
              <a:t>Ти дізнаєшся:</a:t>
            </a:r>
            <a:endParaRPr lang="uk-UA" sz="3600" b="1" dirty="0"/>
          </a:p>
        </p:txBody>
      </p:sp>
      <p:pic>
        <p:nvPicPr>
          <p:cNvPr id="4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70"/>
            <a:ext cx="1762752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432662" y="136109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4283968" y="128325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9625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 flipH="1">
            <a:off x="7514572" y="1625"/>
            <a:ext cx="1512261" cy="1441971"/>
            <a:chOff x="182930" y="47661"/>
            <a:chExt cx="1295400" cy="1441971"/>
          </a:xfrm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962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1" y="891369"/>
            <a:ext cx="1095375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08" y="1776514"/>
            <a:ext cx="4341792" cy="50814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08" y="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89" y="5498001"/>
            <a:ext cx="1143000" cy="12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/Files/images/Алг_повтор_розгал6kl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0" y="1219477"/>
            <a:ext cx="5183979" cy="5638523"/>
          </a:xfrm>
          <a:prstGeom prst="rect">
            <a:avLst/>
          </a:prstGeom>
          <a:noFill/>
          <a:effectLst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188640"/>
            <a:ext cx="7560839" cy="2664296"/>
          </a:xfrm>
          <a:prstGeom prst="snip2Diag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Практична робота</a:t>
            </a:r>
          </a:p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«СКЛАДАННЯ ТА ВИКОНАННЯ АЛГОРИТМІВ ІЗ ПОВТОРЕННЯМ»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5400904"/>
            <a:ext cx="1295400" cy="1441971"/>
            <a:chOff x="182930" y="47661"/>
            <a:chExt cx="1295400" cy="1441971"/>
          </a:xfrm>
        </p:grpSpPr>
        <p:pic>
          <p:nvPicPr>
            <p:cNvPr id="12" name="Picture 60" descr="3D_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0" y="3318855"/>
            <a:ext cx="785491" cy="10711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85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 flipH="1">
            <a:off x="7453747" y="45570"/>
            <a:ext cx="1438733" cy="1441971"/>
            <a:chOff x="182930" y="47661"/>
            <a:chExt cx="1295400" cy="1441971"/>
          </a:xfrm>
        </p:grpSpPr>
        <p:pic>
          <p:nvPicPr>
            <p:cNvPr id="24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70"/>
            <a:ext cx="1762752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нутый угол 9"/>
          <p:cNvSpPr/>
          <p:nvPr/>
        </p:nvSpPr>
        <p:spPr>
          <a:xfrm>
            <a:off x="183913" y="1217757"/>
            <a:ext cx="8856984" cy="5353804"/>
          </a:xfrm>
          <a:prstGeom prst="foldedCorner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79512" y="1217757"/>
            <a:ext cx="8784975" cy="5222076"/>
            <a:chOff x="179512" y="1217757"/>
            <a:chExt cx="8784975" cy="5222076"/>
          </a:xfrm>
        </p:grpSpPr>
        <p:sp>
          <p:nvSpPr>
            <p:cNvPr id="15" name="Полилиния 14"/>
            <p:cNvSpPr/>
            <p:nvPr/>
          </p:nvSpPr>
          <p:spPr>
            <a:xfrm>
              <a:off x="179512" y="1217757"/>
              <a:ext cx="8712968" cy="1914209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r>
                <a:rPr lang="uk-UA" smtClean="0"/>
                <a:t>Як створювати та редагувати зображення засобами графічного редактора;</a:t>
              </a:r>
            </a:p>
            <a:p>
              <a:r>
                <a:rPr lang="uk-UA" smtClean="0"/>
                <a:t>як завантажувати навчальне середовище виконання алгоритмів </a:t>
              </a:r>
              <a:r>
                <a:rPr lang="uk-UA" i="1" smtClean="0"/>
                <a:t>Скретч</a:t>
              </a:r>
              <a:r>
                <a:rPr lang="uk-UA" b="1" smtClean="0"/>
                <a:t>;</a:t>
              </a:r>
              <a:endParaRPr lang="uk-UA" smtClean="0"/>
            </a:p>
            <a:p>
              <a:r>
                <a:rPr lang="uk-UA" smtClean="0"/>
                <a:t>як створювати проект у середовищі </a:t>
              </a:r>
              <a:r>
                <a:rPr lang="uk-UA" i="1" smtClean="0"/>
                <a:t>Скретч</a:t>
              </a:r>
              <a:r>
                <a:rPr lang="uk-UA" b="1" smtClean="0"/>
                <a:t>;</a:t>
              </a:r>
              <a:endParaRPr lang="uk-UA" smtClean="0"/>
            </a:p>
            <a:p>
              <a:r>
                <a:rPr lang="uk-UA" smtClean="0"/>
                <a:t>як запускати на виконання створені в середовищі Скретч програми.</a:t>
              </a:r>
              <a:endParaRPr lang="uk-UA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37029" y="1714309"/>
              <a:ext cx="1742593" cy="1260139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179512" y="3289484"/>
              <a:ext cx="8712968" cy="1575174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354013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У папці </a:t>
              </a:r>
              <a:r>
                <a:rPr lang="uk-UA" sz="2400" b="1" i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Прізвище Ім’я</a:t>
              </a:r>
              <a:r>
                <a:rPr lang="uk-UA" sz="2400" b="1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створи папку</a:t>
              </a:r>
              <a:r>
                <a:rPr lang="en-US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400" b="1" i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Практична робота 4</a:t>
              </a:r>
              <a:endParaRPr lang="uk-UA" sz="2400" b="1" kern="12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37029" y="3447001"/>
              <a:ext cx="1742593" cy="1260139"/>
            </a:xfrm>
            <a:prstGeom prst="roundRect">
              <a:avLst>
                <a:gd name="adj" fmla="val 10000"/>
              </a:avLst>
            </a:prstGeom>
            <a:blipFill rotWithShape="1">
              <a:blip r:embed="rId6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251519" y="4842226"/>
              <a:ext cx="8712968" cy="1575174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354013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Під час виконання практичних завдань пам’ятай про правила безпеки життєдіяльності при роботі з комп’ютером</a:t>
              </a:r>
              <a:r>
                <a:rPr lang="uk-UA" sz="2400" b="1" kern="1200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!</a:t>
              </a:r>
              <a:endParaRPr lang="uk-UA" sz="2400" b="1" kern="1200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37029" y="5179694"/>
              <a:ext cx="1742593" cy="1260139"/>
            </a:xfrm>
            <a:prstGeom prst="roundRect">
              <a:avLst>
                <a:gd name="adj" fmla="val 10000"/>
              </a:avLst>
            </a:prstGeom>
            <a:blipFill rotWithShape="1">
              <a:blip r:embed="rId7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20293" y="132799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75008" y="308468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32960" y="487365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58" y="110266"/>
            <a:ext cx="785491" cy="10711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4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4294967295"/>
          </p:nvPr>
        </p:nvSpPr>
        <p:spPr>
          <a:xfrm>
            <a:off x="1578936" y="136539"/>
            <a:ext cx="6840538" cy="5470525"/>
          </a:xfrm>
          <a:prstGeom prst="snip2SameRect">
            <a:avLst/>
          </a:prstGeom>
          <a:solidFill>
            <a:schemeClr val="bg1"/>
          </a:solidFill>
          <a:effectLst>
            <a:glow rad="127000">
              <a:schemeClr val="accent1">
                <a:alpha val="17000"/>
              </a:schemeClr>
            </a:glow>
            <a:reflection blurRad="6350" stA="52000" endA="300" endPos="35000" dir="5400000" sy="-100000" algn="bl" rotWithShape="0"/>
            <a:softEdge rad="635000"/>
          </a:effectLst>
          <a:scene3d>
            <a:camera prst="perspectiveRelaxed"/>
            <a:lightRig rig="threePt" dir="t"/>
          </a:scene3d>
          <a:sp3d>
            <a:bevelT w="101600" prst="riblet"/>
          </a:sp3d>
        </p:spPr>
        <p:txBody>
          <a:bodyPr anchor="b">
            <a:noAutofit/>
            <a:scene3d>
              <a:camera prst="perspectiveRelaxed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endParaRPr lang="uk-UA" sz="8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8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8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uk-UA" sz="115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uk-UA" sz="9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8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lang="uk-UA" sz="115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й</a:t>
            </a:r>
            <a:b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88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13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uk-UA" sz="96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б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</a:t>
            </a:r>
          </a:p>
        </p:txBody>
      </p:sp>
      <p:pic>
        <p:nvPicPr>
          <p:cNvPr id="3074" name="Picture 2" descr="http://yak-prosto.com/images/3/d/yak-vidaliti-vsi-povidomlennya-z-poshtovoyi-skr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8" y="3210804"/>
            <a:ext cx="3052918" cy="1679105"/>
          </a:xfrm>
          <a:prstGeom prst="rect">
            <a:avLst/>
          </a:prstGeom>
          <a:noFill/>
          <a:effectLst>
            <a:glow rad="127000">
              <a:schemeClr val="accent1">
                <a:alpha val="9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3163">
            <a:off x="1688168" y="277125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27" y="274361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93"/>
          <a:stretch>
            <a:fillRect/>
          </a:stretch>
        </p:blipFill>
        <p:spPr bwMode="auto">
          <a:xfrm>
            <a:off x="755574" y="1110208"/>
            <a:ext cx="1220627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oldv.org/upload/iblock/85d/otlich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31" y="3861048"/>
            <a:ext cx="1942641" cy="16123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99343" y="4966766"/>
            <a:ext cx="1295400" cy="1441971"/>
            <a:chOff x="182930" y="47661"/>
            <a:chExt cx="1295400" cy="1441971"/>
          </a:xfrm>
        </p:grpSpPr>
        <p:pic>
          <p:nvPicPr>
            <p:cNvPr id="20" name="Picture 60" descr="3D_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 flipH="1">
            <a:off x="7317961" y="260648"/>
            <a:ext cx="1438733" cy="1441971"/>
            <a:chOff x="182930" y="47661"/>
            <a:chExt cx="1295400" cy="1441971"/>
          </a:xfrm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5145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1" t="43542" r="28902" b="24066"/>
          <a:stretch/>
        </p:blipFill>
        <p:spPr bwMode="auto">
          <a:xfrm>
            <a:off x="827583" y="1945830"/>
            <a:ext cx="7776863" cy="299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1316" y="5043968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ФАНФАРИ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1113284" y="149577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14977" y="14957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 flipH="1">
            <a:off x="7739608" y="110217"/>
            <a:ext cx="1404392" cy="1441971"/>
            <a:chOff x="182930" y="47661"/>
            <a:chExt cx="1295400" cy="1441971"/>
          </a:xfrm>
        </p:grpSpPr>
        <p:pic>
          <p:nvPicPr>
            <p:cNvPr id="15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824730" y="6168324"/>
            <a:ext cx="6980332" cy="578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Вправа </a:t>
            </a:r>
            <a:r>
              <a:rPr lang="uk-UA" sz="2800" b="1" dirty="0" smtClean="0">
                <a:solidFill>
                  <a:srgbClr val="0070C0"/>
                </a:solidFill>
              </a:rPr>
              <a:t>1.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Фанфари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79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42708" r="25973" b="28646"/>
          <a:stretch/>
        </p:blipFill>
        <p:spPr bwMode="auto">
          <a:xfrm>
            <a:off x="467544" y="1916832"/>
            <a:ext cx="8136904" cy="288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1316" y="5043968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КВІТКА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1113284" y="149577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14977" y="14957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 flipH="1">
            <a:off x="7739608" y="110217"/>
            <a:ext cx="1404392" cy="1441971"/>
            <a:chOff x="182930" y="47661"/>
            <a:chExt cx="1295400" cy="1441971"/>
          </a:xfrm>
        </p:grpSpPr>
        <p:pic>
          <p:nvPicPr>
            <p:cNvPr id="15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989303" y="6081713"/>
            <a:ext cx="6980332" cy="578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Вправа </a:t>
            </a:r>
            <a:r>
              <a:rPr lang="uk-UA" sz="2800" b="1" dirty="0" smtClean="0">
                <a:solidFill>
                  <a:srgbClr val="0070C0"/>
                </a:solidFill>
              </a:rPr>
              <a:t>2.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Квітка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14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28542" r="28082" b="42291"/>
          <a:stretch/>
        </p:blipFill>
        <p:spPr bwMode="auto">
          <a:xfrm>
            <a:off x="929789" y="1898956"/>
            <a:ext cx="7298902" cy="290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1316" y="5043968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МАНЕЖ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1113284" y="149577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14977" y="14957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 flipH="1">
            <a:off x="7739608" y="110217"/>
            <a:ext cx="1404392" cy="1441971"/>
            <a:chOff x="182930" y="47661"/>
            <a:chExt cx="1295400" cy="1441971"/>
          </a:xfrm>
        </p:grpSpPr>
        <p:pic>
          <p:nvPicPr>
            <p:cNvPr id="15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785544" y="6065524"/>
            <a:ext cx="6980332" cy="578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Вправа 3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Манеж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15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9" t="42083" r="33236" b="27540"/>
          <a:stretch/>
        </p:blipFill>
        <p:spPr bwMode="auto">
          <a:xfrm>
            <a:off x="953185" y="1801814"/>
            <a:ext cx="7374839" cy="299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1316" y="5043968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ВЕСЕЛКА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1113284" y="149577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14977" y="14957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 flipH="1">
            <a:off x="7739608" y="110217"/>
            <a:ext cx="1404392" cy="1441971"/>
            <a:chOff x="182930" y="47661"/>
            <a:chExt cx="1295400" cy="1441971"/>
          </a:xfrm>
        </p:grpSpPr>
        <p:pic>
          <p:nvPicPr>
            <p:cNvPr id="15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784973" y="6115397"/>
            <a:ext cx="6980332" cy="578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Вправа </a:t>
            </a:r>
            <a:r>
              <a:rPr lang="uk-UA" sz="2800" b="1" dirty="0" smtClean="0">
                <a:solidFill>
                  <a:srgbClr val="0070C0"/>
                </a:solidFill>
              </a:rPr>
              <a:t>4.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Веселка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Business-6">
  <a:themeElements>
    <a:clrScheme name="自定义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Business-6</Template>
  <TotalTime>637</TotalTime>
  <Words>700</Words>
  <Application>Microsoft Office PowerPoint</Application>
  <PresentationFormat>Экран (4:3)</PresentationFormat>
  <Paragraphs>145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宋体</vt:lpstr>
      <vt:lpstr>Arial</vt:lpstr>
      <vt:lpstr>Calibri</vt:lpstr>
      <vt:lpstr>Segoe Print</vt:lpstr>
      <vt:lpstr>Times New Roman</vt:lpstr>
      <vt:lpstr>Wingdings</vt:lpstr>
      <vt:lpstr>Wingdings 2</vt:lpstr>
      <vt:lpstr>Business-6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Повторення</vt:lpstr>
      <vt:lpstr>Повторення</vt:lpstr>
      <vt:lpstr>Повторення</vt:lpstr>
      <vt:lpstr>Повторення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Chashuk</dc:creator>
  <cp:lastModifiedBy>Пользователь Windows</cp:lastModifiedBy>
  <cp:revision>124</cp:revision>
  <dcterms:created xsi:type="dcterms:W3CDTF">2015-11-15T16:28:10Z</dcterms:created>
  <dcterms:modified xsi:type="dcterms:W3CDTF">2016-10-15T09:27:43Z</dcterms:modified>
</cp:coreProperties>
</file>