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83" r:id="rId3"/>
    <p:sldId id="258" r:id="rId4"/>
    <p:sldId id="340" r:id="rId5"/>
    <p:sldId id="337" r:id="rId6"/>
    <p:sldId id="341" r:id="rId7"/>
    <p:sldId id="342" r:id="rId8"/>
    <p:sldId id="339" r:id="rId9"/>
    <p:sldId id="31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CC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D11509-8CA3-4FC6-AD6B-A2E631C20C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marL="1074738" indent="0" algn="ctr" rtl="0"/>
          <a:endParaRPr lang="en-US" sz="5400" b="1" dirty="0" smtClean="0"/>
        </a:p>
      </dgm:t>
    </dgm:pt>
    <dgm:pt modelId="{656D0BAA-89C9-4E12-8284-1E2A3F2DC076}" type="parTrans" cxnId="{9BE98F44-5356-4654-ABA3-D1882984C193}">
      <dgm:prSet/>
      <dgm:spPr/>
      <dgm:t>
        <a:bodyPr/>
        <a:lstStyle/>
        <a:p>
          <a:endParaRPr lang="uk-UA"/>
        </a:p>
      </dgm:t>
    </dgm:pt>
    <dgm:pt modelId="{2CF91512-1C0B-422A-B397-94CB6CB904EC}" type="sibTrans" cxnId="{9BE98F44-5356-4654-ABA3-D1882984C193}">
      <dgm:prSet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D2CF3-A9F0-4978-9E11-38F3D9F908DF}" type="pres">
      <dgm:prSet presAssocID="{65D11509-8CA3-4FC6-AD6B-A2E631C20CA5}" presName="parentText" presStyleLbl="node1" presStyleIdx="0" presStyleCnt="1" custScaleY="309626" custLinFactNeighborX="-433" custLinFactNeighborY="-6127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BB811D-BE25-438E-BB9D-3B0774071DB2}" type="presOf" srcId="{7904BC7F-E99E-4F03-A3CA-571B3A3BB0A0}" destId="{96DFDAB9-98F9-4C09-A456-FFDF311023EE}" srcOrd="0" destOrd="0" presId="urn:microsoft.com/office/officeart/2005/8/layout/vList2"/>
    <dgm:cxn modelId="{9BE98F44-5356-4654-ABA3-D1882984C193}" srcId="{7904BC7F-E99E-4F03-A3CA-571B3A3BB0A0}" destId="{65D11509-8CA3-4FC6-AD6B-A2E631C20CA5}" srcOrd="0" destOrd="0" parTransId="{656D0BAA-89C9-4E12-8284-1E2A3F2DC076}" sibTransId="{2CF91512-1C0B-422A-B397-94CB6CB904EC}"/>
    <dgm:cxn modelId="{58BD656F-6B62-4014-AD17-EA28B33685E5}" type="presOf" srcId="{65D11509-8CA3-4FC6-AD6B-A2E631C20CA5}" destId="{F17D2CF3-A9F0-4978-9E11-38F3D9F908DF}" srcOrd="0" destOrd="0" presId="urn:microsoft.com/office/officeart/2005/8/layout/vList2"/>
    <dgm:cxn modelId="{96360528-1382-49E0-BC08-8CC041C4FDBF}" type="presParOf" srcId="{96DFDAB9-98F9-4C09-A456-FFDF311023EE}" destId="{F17D2CF3-A9F0-4978-9E11-38F3D9F908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4F410BD-FB35-43DA-892A-4FF5251C6796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uk-UA" sz="2200" b="1" i="0" baseline="0" noProof="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rPr>
            <a:t>Які особливості має двійкове кодування</a:t>
          </a:r>
        </a:p>
      </dgm:t>
    </dgm:pt>
    <dgm:pt modelId="{63978092-1CC8-4790-9B08-901CD0EE17EB}" type="parTrans" cxnId="{6451329A-991A-4956-8920-5EEDDF358944}">
      <dgm:prSet/>
      <dgm:spPr/>
      <dgm:t>
        <a:bodyPr/>
        <a:lstStyle/>
        <a:p>
          <a:endParaRPr lang="uk-UA" sz="2000"/>
        </a:p>
      </dgm:t>
    </dgm:pt>
    <dgm:pt modelId="{D03A5F0C-5D5F-4943-8887-4E2FC52A3467}" type="sibTrans" cxnId="{6451329A-991A-4956-8920-5EEDDF358944}">
      <dgm:prSet/>
      <dgm:spPr/>
      <dgm:t>
        <a:bodyPr/>
        <a:lstStyle/>
        <a:p>
          <a:endParaRPr lang="uk-UA" sz="2000"/>
        </a:p>
      </dgm:t>
    </dgm:pt>
    <dgm:pt modelId="{88AACDAA-F48D-49C6-9591-5E0019B3556C}">
      <dgm:prSet phldrT="[Текст]" custT="1"/>
      <dgm:spPr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uk-UA" sz="2200" b="1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Як кодуються в комп’ютері текстові повідомлення;</a:t>
          </a:r>
        </a:p>
        <a:p>
          <a:r>
            <a:rPr lang="uk-UA" sz="2200" b="1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для чого використовуються таблиці кодування символів</a:t>
          </a:r>
        </a:p>
      </dgm:t>
    </dgm:pt>
    <dgm:pt modelId="{71090579-ED85-466E-8942-ADAC6C754964}" type="parTrans" cxnId="{9D2345A8-CC45-41AA-906B-6B9198E6485E}">
      <dgm:prSet/>
      <dgm:spPr/>
      <dgm:t>
        <a:bodyPr/>
        <a:lstStyle/>
        <a:p>
          <a:endParaRPr lang="uk-UA" sz="2000"/>
        </a:p>
      </dgm:t>
    </dgm:pt>
    <dgm:pt modelId="{D9701739-6990-4666-AE44-2A68097BF5DC}" type="sibTrans" cxnId="{9D2345A8-CC45-41AA-906B-6B9198E6485E}">
      <dgm:prSet/>
      <dgm:spPr/>
      <dgm:t>
        <a:bodyPr/>
        <a:lstStyle/>
        <a:p>
          <a:endParaRPr lang="uk-UA" sz="2000"/>
        </a:p>
      </dgm:t>
    </dgm:pt>
    <dgm:pt modelId="{C8E0CF89-0A46-42B4-93FD-C451D4C198DC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uk-UA" sz="2200" b="1" i="0" noProof="0" dirty="0" smtClean="0"/>
            <a:t>Як визначити довжину двійкового коду повідомлення</a:t>
          </a:r>
          <a:endParaRPr lang="uk-UA" sz="2200" b="1" i="0" noProof="0" dirty="0" smtClean="0">
            <a:solidFill>
              <a:schemeClr val="bg2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Y="3291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97E23B37-5A05-4F13-BB6F-071185782FB8}" type="pres">
      <dgm:prSet presAssocID="{44F410BD-FB35-43DA-892A-4FF5251C6796}" presName="compNode" presStyleCnt="0"/>
      <dgm:spPr/>
      <dgm:t>
        <a:bodyPr/>
        <a:lstStyle/>
        <a:p>
          <a:endParaRPr lang="uk-UA"/>
        </a:p>
      </dgm:t>
    </dgm:pt>
    <dgm:pt modelId="{8C81D510-8298-41AC-9259-DD813C9A3471}" type="pres">
      <dgm:prSet presAssocID="{44F410BD-FB35-43DA-892A-4FF5251C6796}" presName="bkgdShape" presStyleLbl="node1" presStyleIdx="0" presStyleCnt="3" custLinFactNeighborX="-1913" custLinFactNeighborY="-1918"/>
      <dgm:spPr/>
      <dgm:t>
        <a:bodyPr/>
        <a:lstStyle/>
        <a:p>
          <a:endParaRPr lang="uk-UA"/>
        </a:p>
      </dgm:t>
    </dgm:pt>
    <dgm:pt modelId="{1B2DAE73-A51C-4986-A3BC-B76DD9A33F75}" type="pres">
      <dgm:prSet presAssocID="{44F410BD-FB35-43DA-892A-4FF5251C679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942E49-E179-41A7-BC5D-7797B9CAB359}" type="pres">
      <dgm:prSet presAssocID="{44F410BD-FB35-43DA-892A-4FF5251C6796}" presName="invisiNode" presStyleLbl="node1" presStyleIdx="0" presStyleCnt="3"/>
      <dgm:spPr/>
      <dgm:t>
        <a:bodyPr/>
        <a:lstStyle/>
        <a:p>
          <a:endParaRPr lang="uk-UA"/>
        </a:p>
      </dgm:t>
    </dgm:pt>
    <dgm:pt modelId="{6C9D5AD0-61D8-43F5-821D-3E7FFE4DEF35}" type="pres">
      <dgm:prSet presAssocID="{44F410BD-FB35-43DA-892A-4FF5251C6796}" presName="imagNode" presStyleLbl="fgImgPlace1" presStyleIdx="0" presStyleCnt="3" custAng="1909869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  <dgm:t>
        <a:bodyPr/>
        <a:lstStyle/>
        <a:p>
          <a:endParaRPr lang="uk-UA"/>
        </a:p>
      </dgm:t>
    </dgm:pt>
    <dgm:pt modelId="{DB4A44B6-47FB-4AF0-A635-CB9B1BAE124E}" type="pres">
      <dgm:prSet presAssocID="{D03A5F0C-5D5F-4943-8887-4E2FC52A34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96494F3-0EAD-4712-B533-E189DEE0424C}" type="pres">
      <dgm:prSet presAssocID="{88AACDAA-F48D-49C6-9591-5E0019B3556C}" presName="compNode" presStyleCnt="0"/>
      <dgm:spPr/>
      <dgm:t>
        <a:bodyPr/>
        <a:lstStyle/>
        <a:p>
          <a:endParaRPr lang="uk-UA"/>
        </a:p>
      </dgm:t>
    </dgm:pt>
    <dgm:pt modelId="{80CE7ADE-481C-40DD-8FA9-C0A1CC4231DA}" type="pres">
      <dgm:prSet presAssocID="{88AACDAA-F48D-49C6-9591-5E0019B3556C}" presName="bkgdShape" presStyleLbl="node1" presStyleIdx="1" presStyleCnt="3"/>
      <dgm:spPr/>
      <dgm:t>
        <a:bodyPr/>
        <a:lstStyle/>
        <a:p>
          <a:endParaRPr lang="uk-UA"/>
        </a:p>
      </dgm:t>
    </dgm:pt>
    <dgm:pt modelId="{466A96BB-4600-45E4-99D6-6A95D51A1CFC}" type="pres">
      <dgm:prSet presAssocID="{88AACDAA-F48D-49C6-9591-5E0019B3556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9588A7-54C5-4709-9E7E-5106A4E91FF8}" type="pres">
      <dgm:prSet presAssocID="{88AACDAA-F48D-49C6-9591-5E0019B3556C}" presName="invisiNode" presStyleLbl="node1" presStyleIdx="1" presStyleCnt="3"/>
      <dgm:spPr/>
      <dgm:t>
        <a:bodyPr/>
        <a:lstStyle/>
        <a:p>
          <a:endParaRPr lang="uk-UA"/>
        </a:p>
      </dgm:t>
    </dgm:pt>
    <dgm:pt modelId="{F8B8EF9D-465E-4BCE-A2E9-4C227CD9D77B}" type="pres">
      <dgm:prSet presAssocID="{88AACDAA-F48D-49C6-9591-5E0019B3556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52400" prstMaterial="softEdge">
          <a:bevelT w="127000" prst="artDeco"/>
        </a:sp3d>
      </dgm:spPr>
      <dgm:t>
        <a:bodyPr/>
        <a:lstStyle/>
        <a:p>
          <a:endParaRPr lang="uk-UA"/>
        </a:p>
      </dgm:t>
    </dgm:pt>
    <dgm:pt modelId="{BE127CD7-A871-423A-96A7-2FE47A6BA06F}" type="pres">
      <dgm:prSet presAssocID="{D9701739-6990-4666-AE44-2A68097BF5D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2" presStyleCnt="3" custLinFactNeighborX="-1979" custLinFactNeighborY="16696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2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2" presStyleCnt="3" custAng="1219273" custLinFactNeighborX="-967" custLinFactNeighborY="-2074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uk-UA"/>
        </a:p>
      </dgm:t>
    </dgm:pt>
  </dgm:ptLst>
  <dgm:cxnLst>
    <dgm:cxn modelId="{52AB5FD2-EB1B-4D7D-817E-F343A7C933AD}" type="presOf" srcId="{D9701739-6990-4666-AE44-2A68097BF5DC}" destId="{BE127CD7-A871-423A-96A7-2FE47A6BA06F}" srcOrd="0" destOrd="0" presId="urn:microsoft.com/office/officeart/2005/8/layout/hList7"/>
    <dgm:cxn modelId="{B81C312F-4188-40DE-9459-47BADD19916C}" type="presOf" srcId="{C8E0CF89-0A46-42B4-93FD-C451D4C198DC}" destId="{77E1AE68-C4E8-4F0A-B8C0-CCBFFC8D9307}" srcOrd="0" destOrd="0" presId="urn:microsoft.com/office/officeart/2005/8/layout/hList7"/>
    <dgm:cxn modelId="{1A6206B4-9572-4C90-ABA6-6AED110F96B4}" type="presOf" srcId="{AB83CA94-6AC1-4292-B754-958C29FDA0A6}" destId="{2AA90EC1-83EC-4AF9-8C80-A3BDA7A72C30}" srcOrd="0" destOrd="0" presId="urn:microsoft.com/office/officeart/2005/8/layout/hList7"/>
    <dgm:cxn modelId="{6451329A-991A-4956-8920-5EEDDF358944}" srcId="{AB83CA94-6AC1-4292-B754-958C29FDA0A6}" destId="{44F410BD-FB35-43DA-892A-4FF5251C6796}" srcOrd="0" destOrd="0" parTransId="{63978092-1CC8-4790-9B08-901CD0EE17EB}" sibTransId="{D03A5F0C-5D5F-4943-8887-4E2FC52A3467}"/>
    <dgm:cxn modelId="{01A20E03-E316-4DC5-9661-35CC5AB43E78}" type="presOf" srcId="{44F410BD-FB35-43DA-892A-4FF5251C6796}" destId="{8C81D510-8298-41AC-9259-DD813C9A3471}" srcOrd="0" destOrd="0" presId="urn:microsoft.com/office/officeart/2005/8/layout/hList7"/>
    <dgm:cxn modelId="{6A579B08-BF00-47C0-BBF4-697D64681CF6}" type="presOf" srcId="{D03A5F0C-5D5F-4943-8887-4E2FC52A3467}" destId="{DB4A44B6-47FB-4AF0-A635-CB9B1BAE124E}" srcOrd="0" destOrd="0" presId="urn:microsoft.com/office/officeart/2005/8/layout/hList7"/>
    <dgm:cxn modelId="{BA03D876-D56D-4D18-9B88-B9CBB698D802}" type="presOf" srcId="{88AACDAA-F48D-49C6-9591-5E0019B3556C}" destId="{466A96BB-4600-45E4-99D6-6A95D51A1CFC}" srcOrd="1" destOrd="0" presId="urn:microsoft.com/office/officeart/2005/8/layout/hList7"/>
    <dgm:cxn modelId="{06E3377F-6882-4EC4-8005-E8347593E08D}" type="presOf" srcId="{88AACDAA-F48D-49C6-9591-5E0019B3556C}" destId="{80CE7ADE-481C-40DD-8FA9-C0A1CC4231DA}" srcOrd="0" destOrd="0" presId="urn:microsoft.com/office/officeart/2005/8/layout/hList7"/>
    <dgm:cxn modelId="{37B7BB63-E9CD-4F66-842A-5E1EEDD06409}" type="presOf" srcId="{44F410BD-FB35-43DA-892A-4FF5251C6796}" destId="{1B2DAE73-A51C-4986-A3BC-B76DD9A33F75}" srcOrd="1" destOrd="0" presId="urn:microsoft.com/office/officeart/2005/8/layout/hList7"/>
    <dgm:cxn modelId="{707776CF-6351-4068-B305-6E154303F8C3}" type="presOf" srcId="{C8E0CF89-0A46-42B4-93FD-C451D4C198DC}" destId="{814AEE3F-7130-44E3-A51C-0C857DC3CE8A}" srcOrd="1" destOrd="0" presId="urn:microsoft.com/office/officeart/2005/8/layout/hList7"/>
    <dgm:cxn modelId="{7E4E74B4-990B-45F0-9ED7-82F6EA314146}" srcId="{AB83CA94-6AC1-4292-B754-958C29FDA0A6}" destId="{C8E0CF89-0A46-42B4-93FD-C451D4C198DC}" srcOrd="2" destOrd="0" parTransId="{7E0E216D-8AF4-4C3E-BCEB-C14DDC1F4762}" sibTransId="{1B33AA4A-F4E4-45E4-975D-8565E9718867}"/>
    <dgm:cxn modelId="{9D2345A8-CC45-41AA-906B-6B9198E6485E}" srcId="{AB83CA94-6AC1-4292-B754-958C29FDA0A6}" destId="{88AACDAA-F48D-49C6-9591-5E0019B3556C}" srcOrd="1" destOrd="0" parTransId="{71090579-ED85-466E-8942-ADAC6C754964}" sibTransId="{D9701739-6990-4666-AE44-2A68097BF5DC}"/>
    <dgm:cxn modelId="{F5B56F6F-353A-4FA4-9775-5F9CA6BD6119}" type="presParOf" srcId="{2AA90EC1-83EC-4AF9-8C80-A3BDA7A72C30}" destId="{437C677B-0E13-46EE-8703-BA8AADF09CC3}" srcOrd="0" destOrd="0" presId="urn:microsoft.com/office/officeart/2005/8/layout/hList7"/>
    <dgm:cxn modelId="{CF250A7D-074B-4769-96AA-6C5F12A60E55}" type="presParOf" srcId="{2AA90EC1-83EC-4AF9-8C80-A3BDA7A72C30}" destId="{4D715445-BB2B-475D-A44B-9AE68D75CDF7}" srcOrd="1" destOrd="0" presId="urn:microsoft.com/office/officeart/2005/8/layout/hList7"/>
    <dgm:cxn modelId="{79BC636D-86C4-4D31-88D1-2B2F2AABC9E3}" type="presParOf" srcId="{4D715445-BB2B-475D-A44B-9AE68D75CDF7}" destId="{97E23B37-5A05-4F13-BB6F-071185782FB8}" srcOrd="0" destOrd="0" presId="urn:microsoft.com/office/officeart/2005/8/layout/hList7"/>
    <dgm:cxn modelId="{929667E5-694E-464C-9534-D5C2E0010D9C}" type="presParOf" srcId="{97E23B37-5A05-4F13-BB6F-071185782FB8}" destId="{8C81D510-8298-41AC-9259-DD813C9A3471}" srcOrd="0" destOrd="0" presId="urn:microsoft.com/office/officeart/2005/8/layout/hList7"/>
    <dgm:cxn modelId="{AC85F84A-5F09-4D70-B7C6-C31FE3394ED0}" type="presParOf" srcId="{97E23B37-5A05-4F13-BB6F-071185782FB8}" destId="{1B2DAE73-A51C-4986-A3BC-B76DD9A33F75}" srcOrd="1" destOrd="0" presId="urn:microsoft.com/office/officeart/2005/8/layout/hList7"/>
    <dgm:cxn modelId="{36884E11-AF62-47C3-A038-C6D61983457B}" type="presParOf" srcId="{97E23B37-5A05-4F13-BB6F-071185782FB8}" destId="{B0942E49-E179-41A7-BC5D-7797B9CAB359}" srcOrd="2" destOrd="0" presId="urn:microsoft.com/office/officeart/2005/8/layout/hList7"/>
    <dgm:cxn modelId="{5D69D8B4-01CE-498D-8371-3A5C42405155}" type="presParOf" srcId="{97E23B37-5A05-4F13-BB6F-071185782FB8}" destId="{6C9D5AD0-61D8-43F5-821D-3E7FFE4DEF35}" srcOrd="3" destOrd="0" presId="urn:microsoft.com/office/officeart/2005/8/layout/hList7"/>
    <dgm:cxn modelId="{D8F949D5-0CC5-4668-8A67-02FFC561D829}" type="presParOf" srcId="{4D715445-BB2B-475D-A44B-9AE68D75CDF7}" destId="{DB4A44B6-47FB-4AF0-A635-CB9B1BAE124E}" srcOrd="1" destOrd="0" presId="urn:microsoft.com/office/officeart/2005/8/layout/hList7"/>
    <dgm:cxn modelId="{BB00DFF2-7260-4C8D-A7AE-E93FB9696E06}" type="presParOf" srcId="{4D715445-BB2B-475D-A44B-9AE68D75CDF7}" destId="{796494F3-0EAD-4712-B533-E189DEE0424C}" srcOrd="2" destOrd="0" presId="urn:microsoft.com/office/officeart/2005/8/layout/hList7"/>
    <dgm:cxn modelId="{F1E50900-5589-4ED4-9A3D-AE81FA022B5C}" type="presParOf" srcId="{796494F3-0EAD-4712-B533-E189DEE0424C}" destId="{80CE7ADE-481C-40DD-8FA9-C0A1CC4231DA}" srcOrd="0" destOrd="0" presId="urn:microsoft.com/office/officeart/2005/8/layout/hList7"/>
    <dgm:cxn modelId="{6A10BA87-4976-4BA6-BBEA-5D1C49E7D340}" type="presParOf" srcId="{796494F3-0EAD-4712-B533-E189DEE0424C}" destId="{466A96BB-4600-45E4-99D6-6A95D51A1CFC}" srcOrd="1" destOrd="0" presId="urn:microsoft.com/office/officeart/2005/8/layout/hList7"/>
    <dgm:cxn modelId="{2C1B40F7-E36A-4269-BEC0-518C4C002611}" type="presParOf" srcId="{796494F3-0EAD-4712-B533-E189DEE0424C}" destId="{CA9588A7-54C5-4709-9E7E-5106A4E91FF8}" srcOrd="2" destOrd="0" presId="urn:microsoft.com/office/officeart/2005/8/layout/hList7"/>
    <dgm:cxn modelId="{5E744EA2-1BF0-4C5C-9E21-A621BFF97FCF}" type="presParOf" srcId="{796494F3-0EAD-4712-B533-E189DEE0424C}" destId="{F8B8EF9D-465E-4BCE-A2E9-4C227CD9D77B}" srcOrd="3" destOrd="0" presId="urn:microsoft.com/office/officeart/2005/8/layout/hList7"/>
    <dgm:cxn modelId="{8D2B31CF-BA64-4A75-9528-10AFBC7A9A3B}" type="presParOf" srcId="{4D715445-BB2B-475D-A44B-9AE68D75CDF7}" destId="{BE127CD7-A871-423A-96A7-2FE47A6BA06F}" srcOrd="3" destOrd="0" presId="urn:microsoft.com/office/officeart/2005/8/layout/hList7"/>
    <dgm:cxn modelId="{BEE09116-B184-48E9-B6BD-154E4E4F8AE2}" type="presParOf" srcId="{4D715445-BB2B-475D-A44B-9AE68D75CDF7}" destId="{A362815D-A9EF-4219-A88F-BC6A61205388}" srcOrd="4" destOrd="0" presId="urn:microsoft.com/office/officeart/2005/8/layout/hList7"/>
    <dgm:cxn modelId="{30725B4F-0787-45EF-9216-7FE94A2C9B8C}" type="presParOf" srcId="{A362815D-A9EF-4219-A88F-BC6A61205388}" destId="{77E1AE68-C4E8-4F0A-B8C0-CCBFFC8D9307}" srcOrd="0" destOrd="0" presId="urn:microsoft.com/office/officeart/2005/8/layout/hList7"/>
    <dgm:cxn modelId="{29C93010-577D-4330-90E0-D3CDF1F5903B}" type="presParOf" srcId="{A362815D-A9EF-4219-A88F-BC6A61205388}" destId="{814AEE3F-7130-44E3-A51C-0C857DC3CE8A}" srcOrd="1" destOrd="0" presId="urn:microsoft.com/office/officeart/2005/8/layout/hList7"/>
    <dgm:cxn modelId="{E5F83C54-A9EB-4167-B2CE-691D47A12EF0}" type="presParOf" srcId="{A362815D-A9EF-4219-A88F-BC6A61205388}" destId="{177C0638-0DC3-465E-A746-AA5821ADC170}" srcOrd="2" destOrd="0" presId="urn:microsoft.com/office/officeart/2005/8/layout/hList7"/>
    <dgm:cxn modelId="{A0F612D3-1731-4099-BDDD-7350C8F70CB6}" type="presParOf" srcId="{A362815D-A9EF-4219-A88F-BC6A61205388}" destId="{AD0CB26A-456C-4782-A5B9-B14BFD7262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D2CF3-A9F0-4978-9E11-38F3D9F908DF}">
      <dsp:nvSpPr>
        <dsp:cNvPr id="0" name=""/>
        <dsp:cNvSpPr/>
      </dsp:nvSpPr>
      <dsp:spPr>
        <a:xfrm>
          <a:off x="0" y="0"/>
          <a:ext cx="8291264" cy="197070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1074738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/>
        </a:p>
      </dsp:txBody>
      <dsp:txXfrm>
        <a:off x="96202" y="96202"/>
        <a:ext cx="8098860" cy="1778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D510-8298-41AC-9259-DD813C9A3471}">
      <dsp:nvSpPr>
        <dsp:cNvPr id="0" name=""/>
        <dsp:cNvSpPr/>
      </dsp:nvSpPr>
      <dsp:spPr>
        <a:xfrm>
          <a:off x="0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noProof="0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rPr>
            <a:t>Які особливості має двійкове кодування</a:t>
          </a:r>
        </a:p>
      </dsp:txBody>
      <dsp:txXfrm>
        <a:off x="0" y="1651186"/>
        <a:ext cx="2752090" cy="1651186"/>
      </dsp:txXfrm>
    </dsp:sp>
    <dsp:sp modelId="{6C9D5AD0-61D8-43F5-821D-3E7FFE4DEF35}">
      <dsp:nvSpPr>
        <dsp:cNvPr id="0" name=""/>
        <dsp:cNvSpPr/>
      </dsp:nvSpPr>
      <dsp:spPr>
        <a:xfrm rot="19098696">
          <a:off x="690508" y="247677"/>
          <a:ext cx="1374612" cy="13746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E7ADE-481C-40DD-8FA9-C0A1CC4231DA}">
      <dsp:nvSpPr>
        <dsp:cNvPr id="0" name=""/>
        <dsp:cNvSpPr/>
      </dsp:nvSpPr>
      <dsp:spPr>
        <a:xfrm>
          <a:off x="2836422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Як кодуються в комп’ютері текстові повідомлення;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для чого використовуються таблиці кодування символів</a:t>
          </a:r>
        </a:p>
      </dsp:txBody>
      <dsp:txXfrm>
        <a:off x="2836422" y="1651186"/>
        <a:ext cx="2752090" cy="1651186"/>
      </dsp:txXfrm>
    </dsp:sp>
    <dsp:sp modelId="{F8B8EF9D-465E-4BCE-A2E9-4C227CD9D77B}">
      <dsp:nvSpPr>
        <dsp:cNvPr id="0" name=""/>
        <dsp:cNvSpPr/>
      </dsp:nvSpPr>
      <dsp:spPr>
        <a:xfrm>
          <a:off x="3525161" y="247677"/>
          <a:ext cx="1374612" cy="13746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52400"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AE68-C4E8-4F0A-B8C0-CCBFFC8D9307}">
      <dsp:nvSpPr>
        <dsp:cNvPr id="0" name=""/>
        <dsp:cNvSpPr/>
      </dsp:nvSpPr>
      <dsp:spPr>
        <a:xfrm>
          <a:off x="5616612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noProof="0" dirty="0" smtClean="0"/>
            <a:t>Як визначити довжину двійкового коду повідомлення</a:t>
          </a:r>
          <a:endParaRPr lang="uk-UA" sz="2200" b="1" i="0" kern="1200" noProof="0" dirty="0" smtClean="0">
            <a:solidFill>
              <a:schemeClr val="bg2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5616612" y="1651186"/>
        <a:ext cx="2752090" cy="1651186"/>
      </dsp:txXfrm>
    </dsp:sp>
    <dsp:sp modelId="{AD0CB26A-456C-4782-A5B9-B14BFD726210}">
      <dsp:nvSpPr>
        <dsp:cNvPr id="0" name=""/>
        <dsp:cNvSpPr/>
      </dsp:nvSpPr>
      <dsp:spPr>
        <a:xfrm rot="1219273">
          <a:off x="6346522" y="195912"/>
          <a:ext cx="1374612" cy="13746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36997" y="3506168"/>
          <a:ext cx="7750941" cy="61919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15.10.2016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8478510"/>
              </p:ext>
            </p:extLst>
          </p:nvPr>
        </p:nvGraphicFramePr>
        <p:xfrm>
          <a:off x="539552" y="188640"/>
          <a:ext cx="829126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68752" cy="14668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8208912" cy="33291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627983" y="2273937"/>
            <a:ext cx="7976465" cy="646986"/>
          </a:xfrm>
          <a:prstGeom prst="flowChartAlternateProcess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Код</a:t>
            </a:r>
            <a:r>
              <a:rPr lang="uk-UA" sz="1600" dirty="0" smtClean="0"/>
              <a:t> — це система правил для перетворення повідомлень, що містять текст, звук, зображення, жести тощо.</a:t>
            </a:r>
            <a:endParaRPr lang="uk-UA" sz="1600" dirty="0"/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87199"/>
              </p:ext>
            </p:extLst>
          </p:nvPr>
        </p:nvGraphicFramePr>
        <p:xfrm>
          <a:off x="395536" y="3068960"/>
          <a:ext cx="4040080" cy="22101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08015">
                  <a:extLst>
                    <a:ext uri="{9D8B030D-6E8A-4147-A177-3AD203B41FA5}">
                      <a16:colId xmlns="" xmlns:a16="http://schemas.microsoft.com/office/drawing/2014/main" val="3868750435"/>
                    </a:ext>
                  </a:extLst>
                </a:gridCol>
                <a:gridCol w="1014150">
                  <a:extLst>
                    <a:ext uri="{9D8B030D-6E8A-4147-A177-3AD203B41FA5}">
                      <a16:colId xmlns="" xmlns:a16="http://schemas.microsoft.com/office/drawing/2014/main" val="1354113223"/>
                    </a:ext>
                  </a:extLst>
                </a:gridCol>
                <a:gridCol w="2217915">
                  <a:extLst>
                    <a:ext uri="{9D8B030D-6E8A-4147-A177-3AD203B41FA5}">
                      <a16:colId xmlns="" xmlns:a16="http://schemas.microsoft.com/office/drawing/2014/main" val="482021551"/>
                    </a:ext>
                  </a:extLst>
                </a:gridCol>
              </a:tblGrid>
              <a:tr h="330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>
                          <a:effectLst/>
                        </a:rPr>
                        <a:t>Назва</a:t>
                      </a:r>
                      <a:endParaRPr lang="uk-UA" sz="1400" b="1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>
                          <a:effectLst/>
                        </a:rPr>
                        <a:t>Умовне позначення</a:t>
                      </a:r>
                      <a:endParaRPr lang="uk-UA" sz="1400" b="1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>
                          <a:effectLst/>
                        </a:rPr>
                        <a:t>Співвідношення з іншими одиницями</a:t>
                      </a:r>
                      <a:endParaRPr lang="uk-UA" sz="1400" b="1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07373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Байт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Байт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1 Байт = 2</a:t>
                      </a:r>
                      <a:r>
                        <a:rPr lang="uk-UA" sz="1400" baseline="30000" noProof="0" dirty="0">
                          <a:effectLst/>
                        </a:rPr>
                        <a:t>3</a:t>
                      </a:r>
                      <a:r>
                        <a:rPr lang="uk-UA" sz="1400" noProof="0" dirty="0">
                          <a:effectLst/>
                        </a:rPr>
                        <a:t> біт = 8 біт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9603586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kern="0" dirty="0"/>
                        <a:t>Кілобайт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err="1">
                          <a:effectLst/>
                        </a:rPr>
                        <a:t>Кбайт</a:t>
                      </a:r>
                      <a:r>
                        <a:rPr lang="uk-UA" sz="1400" noProof="0" dirty="0">
                          <a:effectLst/>
                        </a:rPr>
                        <a:t> (</a:t>
                      </a:r>
                      <a:r>
                        <a:rPr lang="uk-UA" sz="1400" noProof="0" dirty="0" err="1">
                          <a:effectLst/>
                        </a:rPr>
                        <a:t>Кб</a:t>
                      </a:r>
                      <a:r>
                        <a:rPr lang="uk-UA" sz="1400" noProof="0" dirty="0">
                          <a:effectLst/>
                        </a:rPr>
                        <a:t>)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1 </a:t>
                      </a:r>
                      <a:r>
                        <a:rPr lang="uk-UA" sz="1400" noProof="0" dirty="0" err="1">
                          <a:effectLst/>
                        </a:rPr>
                        <a:t>Кб</a:t>
                      </a:r>
                      <a:r>
                        <a:rPr lang="uk-UA" sz="1400" noProof="0" dirty="0">
                          <a:effectLst/>
                        </a:rPr>
                        <a:t> = 2</a:t>
                      </a:r>
                      <a:r>
                        <a:rPr lang="uk-UA" sz="1400" baseline="30000" noProof="0" dirty="0">
                          <a:effectLst/>
                        </a:rPr>
                        <a:t>10</a:t>
                      </a:r>
                      <a:r>
                        <a:rPr lang="uk-UA" sz="1400" noProof="0" dirty="0">
                          <a:effectLst/>
                        </a:rPr>
                        <a:t> Байт = 1024 Байт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6760327"/>
                  </a:ext>
                </a:extLst>
              </a:tr>
              <a:tr h="331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Мегабайт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err="1">
                          <a:effectLst/>
                        </a:rPr>
                        <a:t>Мбайт</a:t>
                      </a:r>
                      <a:r>
                        <a:rPr lang="uk-UA" sz="1400" noProof="0" dirty="0">
                          <a:effectLst/>
                        </a:rPr>
                        <a:t> (</a:t>
                      </a:r>
                      <a:r>
                        <a:rPr lang="uk-UA" sz="1400" noProof="0" dirty="0" err="1">
                          <a:effectLst/>
                        </a:rPr>
                        <a:t>Мб</a:t>
                      </a:r>
                      <a:r>
                        <a:rPr lang="uk-UA" sz="1400" noProof="0" dirty="0">
                          <a:effectLst/>
                        </a:rPr>
                        <a:t>)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1 </a:t>
                      </a:r>
                      <a:r>
                        <a:rPr lang="uk-UA" sz="1400" noProof="0" dirty="0" err="1">
                          <a:effectLst/>
                        </a:rPr>
                        <a:t>Мб</a:t>
                      </a:r>
                      <a:r>
                        <a:rPr lang="uk-UA" sz="1400" noProof="0" dirty="0">
                          <a:effectLst/>
                        </a:rPr>
                        <a:t> = 2</a:t>
                      </a:r>
                      <a:r>
                        <a:rPr lang="uk-UA" sz="1400" baseline="30000" noProof="0" dirty="0">
                          <a:effectLst/>
                        </a:rPr>
                        <a:t>10</a:t>
                      </a:r>
                      <a:r>
                        <a:rPr lang="uk-UA" sz="1400" noProof="0" dirty="0">
                          <a:effectLst/>
                        </a:rPr>
                        <a:t> </a:t>
                      </a:r>
                      <a:r>
                        <a:rPr lang="uk-UA" sz="1400" noProof="0" dirty="0" err="1">
                          <a:effectLst/>
                        </a:rPr>
                        <a:t>Кб</a:t>
                      </a:r>
                      <a:r>
                        <a:rPr lang="uk-UA" sz="1400" noProof="0" dirty="0">
                          <a:effectLst/>
                        </a:rPr>
                        <a:t> = 1024 </a:t>
                      </a:r>
                      <a:r>
                        <a:rPr lang="uk-UA" sz="1400" noProof="0" dirty="0" err="1">
                          <a:effectLst/>
                        </a:rPr>
                        <a:t>Кб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8342412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Гігабайт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err="1">
                          <a:effectLst/>
                        </a:rPr>
                        <a:t>Гбайт</a:t>
                      </a:r>
                      <a:r>
                        <a:rPr lang="uk-UA" sz="1400" noProof="0" dirty="0">
                          <a:effectLst/>
                        </a:rPr>
                        <a:t> (</a:t>
                      </a:r>
                      <a:r>
                        <a:rPr lang="uk-UA" sz="1400" noProof="0" dirty="0" err="1">
                          <a:effectLst/>
                        </a:rPr>
                        <a:t>Гб</a:t>
                      </a:r>
                      <a:r>
                        <a:rPr lang="uk-UA" sz="1400" noProof="0" dirty="0">
                          <a:effectLst/>
                        </a:rPr>
                        <a:t>)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1 </a:t>
                      </a:r>
                      <a:r>
                        <a:rPr lang="uk-UA" sz="1400" noProof="0" dirty="0" err="1">
                          <a:effectLst/>
                        </a:rPr>
                        <a:t>Гб</a:t>
                      </a:r>
                      <a:r>
                        <a:rPr lang="uk-UA" sz="1400" noProof="0" dirty="0">
                          <a:effectLst/>
                        </a:rPr>
                        <a:t> = 2</a:t>
                      </a:r>
                      <a:r>
                        <a:rPr lang="uk-UA" sz="1400" baseline="30000" noProof="0" dirty="0">
                          <a:effectLst/>
                        </a:rPr>
                        <a:t>10</a:t>
                      </a:r>
                      <a:r>
                        <a:rPr lang="uk-UA" sz="1400" noProof="0" dirty="0">
                          <a:effectLst/>
                        </a:rPr>
                        <a:t> </a:t>
                      </a:r>
                      <a:r>
                        <a:rPr lang="uk-UA" sz="1400" noProof="0" dirty="0" err="1">
                          <a:effectLst/>
                        </a:rPr>
                        <a:t>Мб</a:t>
                      </a:r>
                      <a:r>
                        <a:rPr lang="uk-UA" sz="1400" noProof="0" dirty="0">
                          <a:effectLst/>
                        </a:rPr>
                        <a:t> = 1024 </a:t>
                      </a:r>
                      <a:r>
                        <a:rPr lang="uk-UA" sz="1400" noProof="0" dirty="0" err="1">
                          <a:effectLst/>
                        </a:rPr>
                        <a:t>Мб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0132771"/>
                  </a:ext>
                </a:extLst>
              </a:tr>
              <a:tr h="25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err="1">
                          <a:effectLst/>
                        </a:rPr>
                        <a:t>Терабайт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 err="1">
                          <a:effectLst/>
                        </a:rPr>
                        <a:t>Тбайт</a:t>
                      </a:r>
                      <a:r>
                        <a:rPr lang="uk-UA" sz="1400" noProof="0" dirty="0">
                          <a:effectLst/>
                        </a:rPr>
                        <a:t> (</a:t>
                      </a:r>
                      <a:r>
                        <a:rPr lang="uk-UA" sz="1400" noProof="0" dirty="0" err="1">
                          <a:effectLst/>
                        </a:rPr>
                        <a:t>Тб</a:t>
                      </a:r>
                      <a:r>
                        <a:rPr lang="uk-UA" sz="1400" noProof="0" dirty="0">
                          <a:effectLst/>
                        </a:rPr>
                        <a:t>)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effectLst/>
                        </a:rPr>
                        <a:t>1 </a:t>
                      </a:r>
                      <a:r>
                        <a:rPr lang="uk-UA" sz="1400" noProof="0" dirty="0" err="1">
                          <a:effectLst/>
                        </a:rPr>
                        <a:t>Тб</a:t>
                      </a:r>
                      <a:r>
                        <a:rPr lang="uk-UA" sz="1400" noProof="0" dirty="0">
                          <a:effectLst/>
                        </a:rPr>
                        <a:t> = 2</a:t>
                      </a:r>
                      <a:r>
                        <a:rPr lang="uk-UA" sz="1400" baseline="30000" noProof="0" dirty="0">
                          <a:effectLst/>
                        </a:rPr>
                        <a:t>10</a:t>
                      </a:r>
                      <a:r>
                        <a:rPr lang="uk-UA" sz="1400" noProof="0" dirty="0">
                          <a:effectLst/>
                        </a:rPr>
                        <a:t> ГБ = 1024 </a:t>
                      </a:r>
                      <a:r>
                        <a:rPr lang="uk-UA" sz="1400" noProof="0" dirty="0" err="1">
                          <a:effectLst/>
                        </a:rPr>
                        <a:t>Гб</a:t>
                      </a:r>
                      <a:endParaRPr lang="uk-UA" sz="1400" b="0" i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19147054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482910" y="3140436"/>
            <a:ext cx="2405467" cy="1877467"/>
            <a:chOff x="6482910" y="3140436"/>
            <a:chExt cx="2405467" cy="1877467"/>
          </a:xfrm>
        </p:grpSpPr>
        <p:sp>
          <p:nvSpPr>
            <p:cNvPr id="9" name="TextBox 8"/>
            <p:cNvSpPr txBox="1"/>
            <p:nvPr/>
          </p:nvSpPr>
          <p:spPr>
            <a:xfrm>
              <a:off x="6482910" y="3541817"/>
              <a:ext cx="2405467" cy="307777"/>
            </a:xfrm>
            <a:prstGeom prst="rect">
              <a:avLst/>
            </a:prstGeom>
            <a:gradFill>
              <a:gsLst>
                <a:gs pos="40000">
                  <a:srgbClr val="FFFF00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400" b="1" i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КОІ8-</a:t>
              </a:r>
              <a:r>
                <a:rPr lang="en-US" sz="1400" b="1" i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U</a:t>
              </a:r>
              <a:endParaRPr kumimoji="0" lang="uk-UA" sz="1400" b="1" i="1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2910" y="3140436"/>
              <a:ext cx="2391529" cy="307777"/>
            </a:xfrm>
            <a:prstGeom prst="rect">
              <a:avLst/>
            </a:prstGeom>
            <a:gradFill>
              <a:gsLst>
                <a:gs pos="40000">
                  <a:srgbClr val="FFFF00"/>
                </a:gs>
                <a:gs pos="100000">
                  <a:srgbClr val="3366FF"/>
                </a:gs>
              </a:gsLst>
              <a:lin ang="54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i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</a:rPr>
                <a:t>Windows-1251</a:t>
              </a:r>
              <a:endParaRPr kumimoji="0" lang="uk-UA" sz="1400" b="1" i="1" u="none" strike="noStrike" kern="0" cap="none" spc="0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2" name="Выноска со стрелкой вверх 11"/>
            <p:cNvSpPr/>
            <p:nvPr/>
          </p:nvSpPr>
          <p:spPr>
            <a:xfrm>
              <a:off x="6971887" y="3886333"/>
              <a:ext cx="1704569" cy="1131570"/>
            </a:xfrm>
            <a:prstGeom prst="upArrowCallou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Довжина коду кожного символу </a:t>
              </a:r>
              <a:r>
                <a:rPr lang="uk-UA" sz="14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— </a:t>
              </a:r>
              <a:r>
                <a:rPr lang="uk-UA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байт.</a:t>
              </a:r>
              <a:endParaRPr lang="uk-UA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45911" y="3068960"/>
            <a:ext cx="1731475" cy="2210754"/>
            <a:chOff x="4545911" y="3068960"/>
            <a:chExt cx="1731475" cy="2210754"/>
          </a:xfrm>
        </p:grpSpPr>
        <p:pic>
          <p:nvPicPr>
            <p:cNvPr id="11" name="Picture 2" descr="Результат пошуку зображень за запитом &quot;Unicode Consortium&quot;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4" r="20801"/>
            <a:stretch/>
          </p:blipFill>
          <p:spPr bwMode="auto">
            <a:xfrm>
              <a:off x="4867937" y="4295631"/>
              <a:ext cx="1087422" cy="9840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Выноска со стрелкой вниз 12"/>
            <p:cNvSpPr/>
            <p:nvPr/>
          </p:nvSpPr>
          <p:spPr>
            <a:xfrm>
              <a:off x="4545911" y="3068960"/>
              <a:ext cx="1731475" cy="1131570"/>
            </a:xfrm>
            <a:prstGeom prst="downArrowCallou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uk-UA" sz="1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Довжина коду кожного символу </a:t>
              </a:r>
              <a:r>
                <a:rPr lang="uk-UA" sz="14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— 2 байти.</a:t>
              </a:r>
              <a:endParaRPr lang="uk-UA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2" y="5910585"/>
            <a:ext cx="4686300" cy="5429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1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609154"/>
              </p:ext>
            </p:extLst>
          </p:nvPr>
        </p:nvGraphicFramePr>
        <p:xfrm>
          <a:off x="435197" y="2369444"/>
          <a:ext cx="8424936" cy="412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119866" y="1634640"/>
            <a:ext cx="5152229" cy="1095393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7" y="236944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371301" y="404664"/>
            <a:ext cx="7488832" cy="1080120"/>
            <a:chOff x="360040" y="313884"/>
            <a:chExt cx="7488832" cy="10801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60040" y="313884"/>
              <a:ext cx="7488832" cy="1080120"/>
            </a:xfrm>
            <a:prstGeom prst="roundRect">
              <a:avLst/>
            </a:prstGeom>
            <a:effectLst>
              <a:reflection blurRad="6350" stA="50000" endA="300" endPos="90000" dist="50800" dir="5400000" sy="-100000" algn="bl" rotWithShape="0"/>
            </a:effectLst>
            <a:sp3d prstMaterial="plastic">
              <a:bevelT w="127000" h="25400"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925458" y="407382"/>
              <a:ext cx="6563374" cy="8931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algn="ctr" defTabSz="1955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5400" b="1" dirty="0" smtClean="0"/>
                <a:t>Кодування даних</a:t>
              </a:r>
              <a:endParaRPr lang="ru-RU" sz="5400" b="1" dirty="0"/>
            </a:p>
          </p:txBody>
        </p:sp>
      </p:grpSp>
      <p:pic>
        <p:nvPicPr>
          <p:cNvPr id="11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4" y="87912"/>
            <a:ext cx="1546728" cy="15467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76" y="4221088"/>
            <a:ext cx="2678389" cy="24411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22038" y="188639"/>
            <a:ext cx="7914457" cy="4248473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" y="917043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www.profi-forex.org/system/news/A01-13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5" y="4707870"/>
            <a:ext cx="2306636" cy="172997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02" y="4817196"/>
            <a:ext cx="2592288" cy="17451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346349" y="604893"/>
            <a:ext cx="7560840" cy="3415963"/>
          </a:xfrm>
          <a:prstGeom prst="snip2Diag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algn="ctr"/>
            <a:r>
              <a:rPr lang="uk-UA" sz="36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ПРАКТИЧНА РОБОТА.</a:t>
            </a:r>
          </a:p>
          <a:p>
            <a:pPr lvl="2" algn="ctr"/>
            <a:r>
              <a:rPr lang="ru-RU" sz="3600" b="1" dirty="0" smtClean="0"/>
              <a:t>РОЗВ’ЯЗУВАННЯ </a:t>
            </a:r>
            <a:r>
              <a:rPr lang="ru-RU" sz="3600" b="1" dirty="0"/>
              <a:t>ЗАДАЧ НА ВИЗНАЧЕННЯ ДОВЖИНИ</a:t>
            </a:r>
          </a:p>
          <a:p>
            <a:pPr lvl="2" algn="ctr"/>
            <a:r>
              <a:rPr lang="uk-UA" sz="3600" b="1" dirty="0"/>
              <a:t>ДВІЙКОВОГО КОДУ ТЕКСТОВИХ ДАНИХ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9" y="1200150"/>
            <a:ext cx="1743075" cy="2228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9512" y="1217757"/>
            <a:ext cx="8712968" cy="5379593"/>
            <a:chOff x="179512" y="1217757"/>
            <a:chExt cx="8712968" cy="5379593"/>
          </a:xfrm>
        </p:grpSpPr>
        <p:sp>
          <p:nvSpPr>
            <p:cNvPr id="9" name="Полилиния 8"/>
            <p:cNvSpPr/>
            <p:nvPr/>
          </p:nvSpPr>
          <p:spPr>
            <a:xfrm>
              <a:off x="179512" y="1217757"/>
              <a:ext cx="8712968" cy="1914209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800100" lvl="1" indent="-342900" algn="just"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uk-UA" sz="2400" dirty="0" smtClean="0"/>
                <a:t>як визначати довжину двійкового коду текстового повідомлення</a:t>
              </a:r>
              <a:endParaRPr lang="uk-UA" sz="1900" dirty="0">
                <a:solidFill>
                  <a:srgbClr val="FFFF00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9512" y="3289484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У папці </a:t>
              </a:r>
              <a:r>
                <a:rPr lang="uk-UA" sz="2400" b="1" i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Прізвище Ім’я</a:t>
              </a:r>
              <a:r>
                <a:rPr lang="uk-UA" sz="24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створи папку</a:t>
              </a:r>
              <a:r>
                <a:rPr lang="en-US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4000" b="1" i="1" kern="1200" dirty="0" smtClean="0">
                  <a:solidFill>
                    <a:srgbClr val="FFFF66"/>
                  </a:solidFill>
                  <a:latin typeface="Calibri" pitchFamily="34" charset="0"/>
                  <a:cs typeface="Calibri" pitchFamily="34" charset="0"/>
                </a:rPr>
                <a:t>Практична робота 1</a:t>
              </a:r>
              <a:endParaRPr lang="uk-UA" sz="4000" b="1" kern="1200" dirty="0">
                <a:solidFill>
                  <a:srgbClr val="FFFF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79512" y="5022176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Під час виконання практичних завдань пам’ятай про правила безпеки життєдіяльності при роботі з комп’ютером</a:t>
              </a:r>
              <a:r>
                <a:rPr lang="uk-UA" sz="2400" b="1" kern="1200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!</a:t>
              </a:r>
              <a:endParaRPr lang="uk-UA" sz="2400" b="1" kern="12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20293" y="132799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75008" y="308468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32960" y="48736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4131" y="45570"/>
            <a:ext cx="1238348" cy="11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3745"/>
            <a:ext cx="1981200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3" y="3784872"/>
            <a:ext cx="1981200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8" y="5604975"/>
            <a:ext cx="1952625" cy="40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87" y="207815"/>
            <a:ext cx="792857" cy="57626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7" y="91518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8" y="186795"/>
            <a:ext cx="1193745" cy="1030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3799"/>
            <a:ext cx="4686300" cy="5429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Результат пошуку зображень за запитом &quot;двійкова система числе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0" b="3200"/>
          <a:stretch/>
        </p:blipFill>
        <p:spPr bwMode="auto">
          <a:xfrm>
            <a:off x="2757771" y="-173275"/>
            <a:ext cx="3845733" cy="140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1158"/>
            <a:ext cx="3168352" cy="2647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35" y="6151721"/>
            <a:ext cx="8986131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868" y="1368971"/>
            <a:ext cx="8759034" cy="4868341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4962" y="6372036"/>
            <a:ext cx="76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pc="1900" dirty="0" smtClean="0">
                <a:solidFill>
                  <a:srgbClr val="0070C0"/>
                </a:solidFill>
              </a:rPr>
              <a:t>Кодування даних</a:t>
            </a:r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46038" y="980728"/>
            <a:ext cx="2595939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</a:rPr>
              <a:t>Розв’язуємо </a:t>
            </a:r>
            <a:endParaRPr lang="uk-UA" b="1" spc="-15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езультат пошуку зображень за запитом &quot;двійкове код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1" y="1035117"/>
            <a:ext cx="1053561" cy="487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двійкове код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61862"/>
            <a:ext cx="1053561" cy="487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низ 7"/>
          <p:cNvSpPr/>
          <p:nvPr/>
        </p:nvSpPr>
        <p:spPr>
          <a:xfrm>
            <a:off x="305174" y="692696"/>
            <a:ext cx="8611728" cy="612934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>
              <a:spcBef>
                <a:spcPct val="0"/>
              </a:spcBef>
            </a:pPr>
            <a:r>
              <a:rPr lang="uk-UA" sz="2000" b="1" dirty="0" smtClean="0"/>
              <a:t>Кодування повідомлень</a:t>
            </a:r>
            <a:r>
              <a:rPr lang="en-US" sz="2000" b="1" spc="600" dirty="0" smtClean="0">
                <a:solidFill>
                  <a:srgbClr val="002060"/>
                </a:solidFill>
                <a:sym typeface="Wingdings" pitchFamily="2" charset="2"/>
              </a:rPr>
              <a:t>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uk-UA" sz="2000" b="1" dirty="0" smtClean="0">
                <a:sym typeface="Wingdings" pitchFamily="2" charset="2"/>
              </a:rPr>
              <a:t>Текст</a:t>
            </a:r>
            <a:endParaRPr lang="uk-UA" sz="2000" b="1" dirty="0">
              <a:solidFill>
                <a:srgbClr val="0000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Двійкове кодування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15617" y="1672404"/>
            <a:ext cx="7646654" cy="1940957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uk-UA" kern="0" dirty="0"/>
              <a:t>1. Довжина двійкового коду тексту, набраного на комп’ютері з використанням кодування </a:t>
            </a:r>
            <a:r>
              <a:rPr lang="uk-UA" kern="0" dirty="0" err="1"/>
              <a:t>Unicode</a:t>
            </a:r>
            <a:r>
              <a:rPr lang="uk-UA" kern="0" dirty="0"/>
              <a:t> (кожний символ кодується 16 бітами), — 4 </a:t>
            </a:r>
            <a:r>
              <a:rPr lang="uk-UA" kern="0" dirty="0" err="1"/>
              <a:t>Кб</a:t>
            </a:r>
            <a:r>
              <a:rPr lang="uk-UA" kern="0" dirty="0"/>
              <a:t>. Визначте кількість символів у тексті. Для розв’язування задачі складіть електронну таблицю, обчислення виконайте за допомогою формул. Результат збережіть у файлі з іменем </a:t>
            </a:r>
            <a:r>
              <a:rPr lang="uk-UA" i="1" kern="0" dirty="0"/>
              <a:t>Завдання 1 </a:t>
            </a:r>
            <a:r>
              <a:rPr lang="uk-UA" kern="0" dirty="0"/>
              <a:t>у папці </a:t>
            </a:r>
            <a:r>
              <a:rPr lang="uk-UA" i="1" kern="0" dirty="0"/>
              <a:t>Практична робота 1 </a:t>
            </a:r>
            <a:r>
              <a:rPr lang="uk-UA" kern="0" dirty="0"/>
              <a:t>власної структури папок (</a:t>
            </a:r>
            <a:r>
              <a:rPr lang="uk-UA" i="1" kern="0" dirty="0"/>
              <a:t>1 </a:t>
            </a:r>
            <a:r>
              <a:rPr lang="uk-UA" i="1" kern="0" dirty="0" smtClean="0"/>
              <a:t>бал)</a:t>
            </a:r>
            <a:endParaRPr lang="uk-UA" i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" y="1231410"/>
            <a:ext cx="318135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7" y="2283853"/>
            <a:ext cx="314325" cy="31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4" y="4414667"/>
            <a:ext cx="314325" cy="31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09" y="829379"/>
            <a:ext cx="695325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Блок-схема: альтернативный процесс 24"/>
          <p:cNvSpPr/>
          <p:nvPr/>
        </p:nvSpPr>
        <p:spPr>
          <a:xfrm>
            <a:off x="1115618" y="4214286"/>
            <a:ext cx="7646652" cy="715089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6. Довжина двійкового коду повідомлення становить 0,3 Мб. Виразіть це значення в кілобайтах (</a:t>
            </a:r>
            <a:r>
              <a:rPr lang="uk-UA" i="1" dirty="0"/>
              <a:t>1 бал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28" y="196384"/>
            <a:ext cx="3831704" cy="3522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Результат пошуку зображень за запитом &quot;двійкова система числе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0" b="3200"/>
          <a:stretch/>
        </p:blipFill>
        <p:spPr bwMode="auto">
          <a:xfrm>
            <a:off x="2757771" y="-173275"/>
            <a:ext cx="3845733" cy="140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1158"/>
            <a:ext cx="3168352" cy="2647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35" y="6151721"/>
            <a:ext cx="8986131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Результат пошуку зображень за запитом &quot;двійкове код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1" y="1035117"/>
            <a:ext cx="1053561" cy="487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двійкове код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61862"/>
            <a:ext cx="1053561" cy="487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низ 7"/>
          <p:cNvSpPr/>
          <p:nvPr/>
        </p:nvSpPr>
        <p:spPr>
          <a:xfrm>
            <a:off x="305174" y="692696"/>
            <a:ext cx="8611728" cy="612934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>
              <a:spcBef>
                <a:spcPct val="0"/>
              </a:spcBef>
            </a:pPr>
            <a:r>
              <a:rPr lang="uk-UA" sz="2000" b="1" dirty="0" smtClean="0"/>
              <a:t>Кодування повідомлень</a:t>
            </a:r>
            <a:r>
              <a:rPr lang="en-US" sz="2000" b="1" spc="600" dirty="0" smtClean="0">
                <a:solidFill>
                  <a:srgbClr val="002060"/>
                </a:solidFill>
                <a:sym typeface="Wingdings" pitchFamily="2" charset="2"/>
              </a:rPr>
              <a:t>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uk-UA" sz="2000" b="1" dirty="0" smtClean="0">
                <a:sym typeface="Wingdings" pitchFamily="2" charset="2"/>
              </a:rPr>
              <a:t>Текст</a:t>
            </a:r>
            <a:endParaRPr lang="uk-UA" sz="2000" b="1" dirty="0">
              <a:solidFill>
                <a:srgbClr val="0000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Двійкове кодування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34962" y="1556792"/>
            <a:ext cx="8027309" cy="2009061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uk-UA" sz="1600" dirty="0"/>
              <a:t>2. Автоматичний пристрій здійснив перекодування інформаційного повідомлення українською мовою, спочатку записаного в 16-бітному коді </a:t>
            </a:r>
            <a:r>
              <a:rPr lang="uk-UA" sz="1600" dirty="0" err="1"/>
              <a:t>Unicode</a:t>
            </a:r>
            <a:r>
              <a:rPr lang="uk-UA" sz="1600" dirty="0"/>
              <a:t>, у 8-бітне кодування Windows-1251, при цьому довжина двійкового коду повідомлення становила 60 байт. Визначте довжину двійкового коду повідомлення до перекодування. Для розв’язування задачі складіть електронну таблицю, обчислення виконайте за допомогою формул. Результат збережіть у файлі з іменем </a:t>
            </a:r>
            <a:r>
              <a:rPr lang="uk-UA" sz="1600" i="1" dirty="0"/>
              <a:t>Завдання 2 </a:t>
            </a:r>
            <a:r>
              <a:rPr lang="uk-UA" sz="1600" dirty="0"/>
              <a:t>в папці </a:t>
            </a:r>
            <a:r>
              <a:rPr lang="uk-UA" sz="1600" i="1" dirty="0"/>
              <a:t>Практична робота 1 </a:t>
            </a:r>
            <a:r>
              <a:rPr lang="uk-UA" sz="1600" dirty="0"/>
              <a:t>власної структури папок (</a:t>
            </a:r>
            <a:r>
              <a:rPr lang="uk-UA" sz="1600" i="1" dirty="0"/>
              <a:t>2 бали</a:t>
            </a:r>
            <a:r>
              <a:rPr lang="uk-UA" sz="1600" dirty="0" smtClean="0"/>
              <a:t>).</a:t>
            </a:r>
            <a:endParaRPr lang="uk-UA" sz="1600" i="1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" y="1196752"/>
            <a:ext cx="318135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6" y="1988840"/>
            <a:ext cx="3333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09" y="829379"/>
            <a:ext cx="695325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28" y="196384"/>
            <a:ext cx="3831704" cy="3522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755576" y="3645024"/>
            <a:ext cx="8027309" cy="1464231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uk-UA" sz="1600" dirty="0"/>
              <a:t>3. Повідомлення займає 3 сторінки й має довжину двійкового коду 7950 байт. Визначте, скільки рядків на сторінці, якщо в кожному рядку 25 символів і використане кодування </a:t>
            </a:r>
            <a:r>
              <a:rPr lang="uk-UA" sz="1600" dirty="0" err="1"/>
              <a:t>Unicode</a:t>
            </a:r>
            <a:r>
              <a:rPr lang="uk-UA" sz="1600" dirty="0"/>
              <a:t>. Для розв’язування задачі складіть електронну таблицю, обчислення виконайте за допомогою формул. Результат збережіть у файлі з іменем </a:t>
            </a:r>
            <a:r>
              <a:rPr lang="uk-UA" sz="1600" i="1" dirty="0"/>
              <a:t>Завдання 3 </a:t>
            </a:r>
            <a:r>
              <a:rPr lang="uk-UA" sz="1600" dirty="0"/>
              <a:t>в папці </a:t>
            </a:r>
            <a:r>
              <a:rPr lang="uk-UA" sz="1600" i="1" dirty="0"/>
              <a:t>Практична робота 1 </a:t>
            </a:r>
            <a:r>
              <a:rPr lang="uk-UA" sz="1600" dirty="0"/>
              <a:t>власної структури папок (</a:t>
            </a:r>
            <a:r>
              <a:rPr lang="uk-UA" sz="1600" i="1" dirty="0"/>
              <a:t>2 бали</a:t>
            </a:r>
            <a:r>
              <a:rPr lang="uk-UA" sz="1600" dirty="0" smtClean="0"/>
              <a:t>).</a:t>
            </a:r>
            <a:endParaRPr lang="uk-UA" sz="1600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793163" y="5157192"/>
            <a:ext cx="8027309" cy="919401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uk-UA" sz="1600" dirty="0"/>
              <a:t>5. Повідомлення, набране на комп’ютері з використанням системи кодування Windows-1251, містить 1536 символів. </a:t>
            </a:r>
            <a:r>
              <a:rPr lang="uk-UA" sz="1600" dirty="0" smtClean="0"/>
              <a:t>Визначте </a:t>
            </a:r>
            <a:r>
              <a:rPr lang="uk-UA" sz="1600" dirty="0"/>
              <a:t>довжину двійкового коду повідомлення в кілобайтах (</a:t>
            </a:r>
            <a:r>
              <a:rPr lang="uk-UA" sz="1600" i="1" dirty="0"/>
              <a:t>2 бали</a:t>
            </a:r>
            <a:r>
              <a:rPr lang="uk-UA" sz="1600" dirty="0" smtClean="0"/>
              <a:t>).</a:t>
            </a:r>
            <a:endParaRPr lang="uk-UA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346038" y="908720"/>
            <a:ext cx="2595939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</a:rPr>
              <a:t>Розв’язуємо </a:t>
            </a:r>
            <a:endParaRPr lang="uk-UA" b="1" spc="-150" dirty="0">
              <a:solidFill>
                <a:srgbClr val="002060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3289"/>
            <a:ext cx="3333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54967"/>
            <a:ext cx="33337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Результат пошуку зображень за запитом &quot;двійкова система численн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0" b="3200"/>
          <a:stretch/>
        </p:blipFill>
        <p:spPr bwMode="auto">
          <a:xfrm>
            <a:off x="2757771" y="-173275"/>
            <a:ext cx="3845733" cy="1404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1158"/>
            <a:ext cx="3168352" cy="2647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7868" y="1437695"/>
            <a:ext cx="8759034" cy="4714026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Результат пошуку зображень за запитом &quot;двійкове код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1" y="1035117"/>
            <a:ext cx="1053561" cy="487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Результат пошуку зображень за запитом &quot;двійкове код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61862"/>
            <a:ext cx="1053561" cy="4875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 со стрелкой вниз 7"/>
          <p:cNvSpPr/>
          <p:nvPr/>
        </p:nvSpPr>
        <p:spPr>
          <a:xfrm>
            <a:off x="305174" y="692696"/>
            <a:ext cx="8611728" cy="612934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>
              <a:spcBef>
                <a:spcPct val="0"/>
              </a:spcBef>
            </a:pPr>
            <a:r>
              <a:rPr lang="uk-UA" sz="2000" b="1" dirty="0" smtClean="0"/>
              <a:t>Кодування повідомлень</a:t>
            </a:r>
            <a:r>
              <a:rPr lang="en-US" sz="2000" b="1" spc="600" dirty="0" smtClean="0">
                <a:solidFill>
                  <a:srgbClr val="002060"/>
                </a:solidFill>
                <a:sym typeface="Wingdings" pitchFamily="2" charset="2"/>
              </a:rPr>
              <a:t>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uk-UA" sz="2000" b="1" dirty="0" smtClean="0">
                <a:sym typeface="Wingdings" pitchFamily="2" charset="2"/>
              </a:rPr>
              <a:t>Текст</a:t>
            </a:r>
            <a:endParaRPr lang="uk-UA" sz="2000" b="1" dirty="0">
              <a:solidFill>
                <a:srgbClr val="0000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Двійкове кодування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34962" y="1866518"/>
            <a:ext cx="8027309" cy="1634490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4. Подайте текст «Любіть Україну, як сонце, любіть!» у вигляді коду, використовуючи таблицю кодів міжнародного стандарту </a:t>
            </a:r>
            <a:r>
              <a:rPr lang="uk-UA" dirty="0" err="1"/>
              <a:t>Unicode</a:t>
            </a:r>
            <a:r>
              <a:rPr lang="uk-UA" dirty="0"/>
              <a:t>. Таблицю кодів знайдіть в Інтернеті. Результат подайте у вигляді текстового документа і збережіть у файлі </a:t>
            </a:r>
            <a:r>
              <a:rPr lang="uk-UA" i="1" dirty="0"/>
              <a:t>Завдання 4 </a:t>
            </a:r>
            <a:r>
              <a:rPr lang="uk-UA" dirty="0"/>
              <a:t>в папці </a:t>
            </a:r>
            <a:r>
              <a:rPr lang="uk-UA" i="1" dirty="0"/>
              <a:t>Практична робота 1 </a:t>
            </a:r>
            <a:r>
              <a:rPr lang="uk-UA" dirty="0"/>
              <a:t>власної структури папок (</a:t>
            </a:r>
            <a:r>
              <a:rPr lang="uk-UA" i="1" dirty="0"/>
              <a:t>3 бали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" y="1196752"/>
            <a:ext cx="318135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09" y="829379"/>
            <a:ext cx="695325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28" y="196384"/>
            <a:ext cx="3831704" cy="3522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755576" y="3718118"/>
            <a:ext cx="8027309" cy="715089"/>
          </a:xfrm>
          <a:prstGeom prst="flowChartAlternateProcess">
            <a:avLst/>
          </a:prstGeom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7. Знайдіть орієнтовну довжину двійкового коду завдань практичної роботи. Подайте отримане значення в різних одиницях вимірювання (</a:t>
            </a:r>
            <a:r>
              <a:rPr lang="uk-UA" i="1" dirty="0"/>
              <a:t>3 бали</a:t>
            </a:r>
            <a:r>
              <a:rPr lang="uk-UA" dirty="0" smtClean="0"/>
              <a:t>).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>
            <a:off x="3346038" y="908720"/>
            <a:ext cx="2595939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</a:rPr>
              <a:t>Розв’язуємо </a:t>
            </a:r>
            <a:endParaRPr lang="uk-UA" b="1" spc="-150" dirty="0">
              <a:solidFill>
                <a:srgbClr val="002060"/>
              </a:solidFill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2312248"/>
            <a:ext cx="29527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9" y="3837537"/>
            <a:ext cx="29527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8" y="5497031"/>
            <a:ext cx="1983745" cy="67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8626" y="5497031"/>
            <a:ext cx="5648277" cy="91827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2200" b="1" dirty="0" smtClean="0">
                <a:latin typeface="Segoe Print" pitchFamily="2" charset="0"/>
              </a:rPr>
              <a:t>Двійковий код, біт, байт, кілобайт, мегабайт…</a:t>
            </a:r>
            <a:endParaRPr lang="uk-UA" sz="2200" b="1" dirty="0">
              <a:latin typeface="Segoe Print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2930" y="128880"/>
            <a:ext cx="1295400" cy="1441971"/>
            <a:chOff x="182930" y="47661"/>
            <a:chExt cx="1295400" cy="1441971"/>
          </a:xfrm>
        </p:grpSpPr>
        <p:pic>
          <p:nvPicPr>
            <p:cNvPr id="14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 flipH="1">
            <a:off x="7768588" y="190853"/>
            <a:ext cx="1375412" cy="1441971"/>
            <a:chOff x="182930" y="47661"/>
            <a:chExt cx="1295400" cy="1441971"/>
          </a:xfrm>
        </p:grpSpPr>
        <p:pic>
          <p:nvPicPr>
            <p:cNvPr id="5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8" name="Picture 2" descr="D:\Documents and Settings\User\Рабочий стол\Новая папка\Інформатика_8_Морз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32824"/>
            <a:ext cx="2254743" cy="352436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1524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3413680"/>
            <a:ext cx="2939450" cy="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5" y="4019488"/>
            <a:ext cx="2937736" cy="3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2"/>
          <a:stretch/>
        </p:blipFill>
        <p:spPr bwMode="auto">
          <a:xfrm>
            <a:off x="3563340" y="3429000"/>
            <a:ext cx="2592835" cy="46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2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556792"/>
            <a:ext cx="833403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565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Пользователь Windows</cp:lastModifiedBy>
  <cp:revision>189</cp:revision>
  <dcterms:created xsi:type="dcterms:W3CDTF">2012-10-14T10:43:12Z</dcterms:created>
  <dcterms:modified xsi:type="dcterms:W3CDTF">2016-10-15T11:26:31Z</dcterms:modified>
</cp:coreProperties>
</file>