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100D0A"/>
        </a:solidFill>
        <a:latin typeface="Times New Roman" pitchFamily="18" charset="-52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0000"/>
    <a:srgbClr val="100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3AEEF37E-2F37-4FAE-9A91-F4AD4176045F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60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7389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217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935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898652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141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133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BFCCD-B59D-4E96-BAD0-E42E67B2261B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652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D2BAE-EE8E-4D21-9077-42019DB2A58A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56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A3485-6793-4BD8-A1D0-F8BC9B3DA096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1318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FB124-F267-4806-8322-88ECC0CF0E3B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24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F86E-6DC2-466D-B3E9-888B049F0455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9826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0C3D3-57BA-4B18-B307-1E52EE467C53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36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859D-038F-4E6B-8908-5953C301BFC8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37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A0784-C4CA-4135-9CE8-CB1DC053E3AA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7209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163E8-03C3-403E-8CC4-CE813910EF41}" type="slidenum">
              <a:rPr lang="ru-RU" altLang="uk-UA" smtClean="0"/>
              <a:pPr/>
              <a:t>‹#›</a:t>
            </a:fld>
            <a:endParaRPr lang="ru-RU" altLang="uk-UA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9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A8EA7-F3BE-41DE-AD1D-57C60A7F0DF6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38232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0E3619-D410-424A-B501-A8F475BD3D91}" type="slidenum">
              <a:rPr lang="ru-RU" altLang="uk-UA" smtClean="0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8443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685800"/>
            <a:ext cx="6934200" cy="1600200"/>
          </a:xfrm>
        </p:spPr>
        <p:txBody>
          <a:bodyPr/>
          <a:lstStyle/>
          <a:p>
            <a:r>
              <a:rPr lang="uk-UA" altLang="uk-UA" sz="5400" b="1" i="1"/>
              <a:t>Текстовий редактор </a:t>
            </a:r>
            <a:r>
              <a:rPr lang="en-US" altLang="uk-UA" sz="5400" b="1" i="1"/>
              <a:t>MS Word </a:t>
            </a:r>
            <a:r>
              <a:rPr lang="uk-UA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</a:t>
            </a:r>
            <a:r>
              <a:rPr lang="en-US" altLang="uk-UA" sz="5400" b="1" i="1">
                <a:solidFill>
                  <a:srgbClr val="FF0000"/>
                </a:solidFill>
              </a:rPr>
              <a:t> </a:t>
            </a:r>
            <a:r>
              <a:rPr lang="ru-RU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</a:t>
            </a:r>
            <a:endParaRPr lang="ru-RU" altLang="uk-UA" sz="6000" b="1">
              <a:solidFill>
                <a:srgbClr val="8C735A"/>
              </a:solidFill>
              <a:effectDag name="">
                <a:cont type="tree" name="">
                  <a:effect ref="fillLine"/>
                  <a:outerShdw dist="38100" dir="13500000" algn="br">
                    <a:srgbClr val="D2B8A0"/>
                  </a:outerShdw>
                </a:cont>
                <a:cont type="tree" name="">
                  <a:effect ref="fillLine"/>
                  <a:outerShdw dist="38100" dir="2700000" algn="tl">
                    <a:srgbClr val="544436"/>
                  </a:outerShdw>
                </a:cont>
                <a:effect ref="fillLine"/>
              </a:effectDag>
              <a:sym typeface="Wingdings" pitchFamily="2" charset="2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111" y="2260873"/>
            <a:ext cx="7162800" cy="3505200"/>
          </a:xfrm>
        </p:spPr>
        <p:txBody>
          <a:bodyPr/>
          <a:lstStyle/>
          <a:p>
            <a:r>
              <a:rPr lang="uk-UA" altLang="uk-UA" sz="3600" b="1" dirty="0">
                <a:solidFill>
                  <a:srgbClr val="100D0A"/>
                </a:solidFill>
              </a:rPr>
              <a:t>Системи опрацювання </a:t>
            </a:r>
            <a:r>
              <a:rPr lang="uk-UA" altLang="uk-UA" sz="3600" b="1" dirty="0" smtClean="0">
                <a:solidFill>
                  <a:srgbClr val="100D0A"/>
                </a:solidFill>
              </a:rPr>
              <a:t>текстів. Завантаження</a:t>
            </a:r>
            <a:r>
              <a:rPr lang="uk-UA" altLang="uk-UA" sz="3600" b="1" dirty="0">
                <a:solidFill>
                  <a:srgbClr val="100D0A"/>
                </a:solidFill>
              </a:rPr>
              <a:t>, </a:t>
            </a:r>
            <a:r>
              <a:rPr lang="uk-UA" altLang="uk-UA" sz="3600" b="1" dirty="0" smtClean="0">
                <a:solidFill>
                  <a:srgbClr val="100D0A"/>
                </a:solidFill>
              </a:rPr>
              <a:t>інтерфейс. Переміщення </a:t>
            </a:r>
            <a:r>
              <a:rPr lang="uk-UA" altLang="uk-UA" sz="3600" b="1" dirty="0">
                <a:solidFill>
                  <a:srgbClr val="100D0A"/>
                </a:solidFill>
              </a:rPr>
              <a:t>в тексті. Завантаження тексту</a:t>
            </a:r>
            <a:endParaRPr lang="ru-RU" altLang="uk-UA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uk-UA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</a:t>
            </a:r>
            <a:r>
              <a:rPr lang="uk-UA" altLang="uk-UA" sz="5400" b="1">
                <a:solidFill>
                  <a:srgbClr val="100D0A"/>
                </a:solidFill>
                <a:sym typeface="Wingdings" pitchFamily="2" charset="2"/>
              </a:rPr>
              <a:t> </a:t>
            </a:r>
            <a:r>
              <a:rPr lang="uk-UA" altLang="uk-UA" sz="4000" b="1">
                <a:solidFill>
                  <a:srgbClr val="100D0A"/>
                </a:solidFill>
              </a:rPr>
              <a:t>Системи опрацювання текстів, основні функції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90500" lvl="1" indent="0" algn="just">
              <a:buFontTx/>
              <a:buNone/>
            </a:pPr>
            <a:r>
              <a:rPr lang="uk-UA" altLang="uk-UA" sz="1800">
                <a:solidFill>
                  <a:srgbClr val="100D0A"/>
                </a:solidFill>
              </a:rPr>
              <a:t>Текстові редактори –– програми для підготовки і обробки текстових документів, зокрема в діловодстві, редакційно-видавничій діяльності, побуті тощо. Текстові процесори мають такі основні функції:</a:t>
            </a:r>
            <a:endParaRPr lang="uk-UA" altLang="uk-UA" sz="2000">
              <a:solidFill>
                <a:srgbClr val="100D0A"/>
              </a:solidFill>
            </a:endParaRP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введення тексту;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редагування тексту (вилучення, копіювання, перенесення);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форматування тексту;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обробка кількох документів одночасно;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використання графіки;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робота з таблицями;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перевірка правопису;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перегляд і друк;</a:t>
            </a:r>
          </a:p>
          <a:p>
            <a:pPr marL="1565275" lvl="2" algn="just">
              <a:lnSpc>
                <a:spcPct val="90000"/>
              </a:lnSpc>
              <a:buClr>
                <a:srgbClr val="100D0A"/>
              </a:buClr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зберігання документів на диску і т.д.</a:t>
            </a:r>
            <a:endParaRPr lang="ru-RU" alt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66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</a:t>
            </a:r>
            <a:r>
              <a:rPr lang="uk-UA" altLang="uk-UA">
                <a:solidFill>
                  <a:srgbClr val="100D0A"/>
                </a:solidFill>
              </a:rPr>
              <a:t> </a:t>
            </a:r>
            <a:r>
              <a:rPr lang="uk-UA" altLang="uk-UA" b="1">
                <a:solidFill>
                  <a:srgbClr val="100D0A"/>
                </a:solidFill>
              </a:rPr>
              <a:t>Запуск програми </a:t>
            </a:r>
            <a:r>
              <a:rPr lang="uk-UA" altLang="uk-UA" b="1" i="1">
                <a:solidFill>
                  <a:srgbClr val="100D0A"/>
                </a:solidFill>
              </a:rPr>
              <a:t>Word</a:t>
            </a:r>
            <a:endParaRPr lang="ru-RU" altLang="uk-UA" i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387350" algn="just">
              <a:lnSpc>
                <a:spcPct val="110000"/>
              </a:lnSpc>
              <a:buFont typeface="Monotype Sorts" pitchFamily="2" charset="2"/>
              <a:buNone/>
            </a:pPr>
            <a:r>
              <a:rPr lang="uk-UA" altLang="uk-UA" sz="2800">
                <a:solidFill>
                  <a:srgbClr val="100D0A"/>
                </a:solidFill>
              </a:rPr>
              <a:t>Запуск програми </a:t>
            </a:r>
            <a:r>
              <a:rPr lang="uk-UA" altLang="uk-UA" sz="2800" i="1">
                <a:solidFill>
                  <a:srgbClr val="100D0A"/>
                </a:solidFill>
              </a:rPr>
              <a:t>Word</a:t>
            </a:r>
            <a:r>
              <a:rPr lang="uk-UA" altLang="uk-UA" sz="2800">
                <a:solidFill>
                  <a:srgbClr val="100D0A"/>
                </a:solidFill>
              </a:rPr>
              <a:t> при включенні комп'ютера:</a:t>
            </a:r>
          </a:p>
          <a:p>
            <a:pPr marL="0" indent="387350" algn="just">
              <a:lnSpc>
                <a:spcPct val="110000"/>
              </a:lnSpc>
              <a:buFont typeface="Monotype Sorts" pitchFamily="2" charset="2"/>
              <a:buNone/>
            </a:pPr>
            <a:r>
              <a:rPr lang="uk-UA" altLang="uk-UA" sz="2800">
                <a:solidFill>
                  <a:srgbClr val="100D0A"/>
                </a:solidFill>
              </a:rPr>
              <a:t>1. Натисніть кнопку </a:t>
            </a:r>
            <a:r>
              <a:rPr lang="uk-UA" altLang="uk-UA" sz="2800" i="1">
                <a:solidFill>
                  <a:srgbClr val="100D0A"/>
                </a:solidFill>
              </a:rPr>
              <a:t>Пуск</a:t>
            </a:r>
            <a:r>
              <a:rPr lang="uk-UA" altLang="uk-UA" sz="2800">
                <a:solidFill>
                  <a:srgbClr val="100D0A"/>
                </a:solidFill>
              </a:rPr>
              <a:t> у Windows</a:t>
            </a:r>
          </a:p>
          <a:p>
            <a:pPr marL="0" indent="387350" algn="just">
              <a:lnSpc>
                <a:spcPct val="110000"/>
              </a:lnSpc>
              <a:buFont typeface="Monotype Sorts" pitchFamily="2" charset="2"/>
              <a:buNone/>
            </a:pPr>
            <a:r>
              <a:rPr lang="uk-UA" altLang="uk-UA" sz="2800">
                <a:solidFill>
                  <a:srgbClr val="100D0A"/>
                </a:solidFill>
              </a:rPr>
              <a:t>2. В списку </a:t>
            </a:r>
            <a:r>
              <a:rPr lang="uk-UA" altLang="uk-UA" sz="2800" i="1">
                <a:solidFill>
                  <a:srgbClr val="100D0A"/>
                </a:solidFill>
              </a:rPr>
              <a:t>Програми</a:t>
            </a:r>
            <a:r>
              <a:rPr lang="uk-UA" altLang="uk-UA" sz="2800">
                <a:solidFill>
                  <a:srgbClr val="100D0A"/>
                </a:solidFill>
              </a:rPr>
              <a:t> к виберіть  ярлик </a:t>
            </a:r>
            <a:r>
              <a:rPr lang="uk-UA" altLang="uk-UA" sz="2800" i="1">
                <a:solidFill>
                  <a:srgbClr val="100D0A"/>
                </a:solidFill>
              </a:rPr>
              <a:t>Microsoft Word</a:t>
            </a:r>
            <a:endParaRPr lang="ru-RU" alt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70000"/>
              </a:lnSpc>
            </a:pPr>
            <a:r>
              <a:rPr lang="ru-RU" altLang="uk-UA" sz="66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</a:t>
            </a:r>
            <a:r>
              <a:rPr lang="ru-RU" altLang="uk-UA" sz="66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</a:rPr>
              <a:t> </a:t>
            </a:r>
            <a:r>
              <a:rPr lang="ru-RU" altLang="uk-UA" b="1">
                <a:solidFill>
                  <a:srgbClr val="100D0A"/>
                </a:solidFill>
              </a:rPr>
              <a:t>Інтерфейс текстового редактора</a:t>
            </a:r>
            <a:endParaRPr lang="ru-RU" altLang="uk-UA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Font typeface="Monotype Sorts" pitchFamily="2" charset="2"/>
              <a:buNone/>
            </a:pPr>
            <a:r>
              <a:rPr lang="uk-UA" altLang="uk-UA" sz="2000">
                <a:solidFill>
                  <a:srgbClr val="100D0A"/>
                </a:solidFill>
              </a:rPr>
              <a:t>Екран середовища текстового редактора займає:</a:t>
            </a:r>
          </a:p>
          <a:p>
            <a:pPr marL="669925" lvl="2" indent="-282575" algn="just"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робоче поле (аркуш);</a:t>
            </a:r>
          </a:p>
          <a:p>
            <a:pPr marL="669925" lvl="2" indent="-282575" algn="just"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у верхній частині розташовано меню команд і панель інструментів;</a:t>
            </a:r>
          </a:p>
          <a:p>
            <a:pPr marL="669925" lvl="2" indent="-282575" algn="just"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лінійка;</a:t>
            </a:r>
          </a:p>
          <a:p>
            <a:pPr marL="669925" lvl="2" indent="-282575" algn="just">
              <a:buFontTx/>
              <a:buChar char="-"/>
            </a:pPr>
            <a:r>
              <a:rPr lang="uk-UA" altLang="uk-UA" sz="2000">
                <a:solidFill>
                  <a:srgbClr val="100D0A"/>
                </a:solidFill>
              </a:rPr>
              <a:t>смуги прокрутки і т.д.</a:t>
            </a:r>
          </a:p>
          <a:p>
            <a:pPr marL="190500" lvl="1" indent="0" algn="just">
              <a:buFontTx/>
              <a:buNone/>
            </a:pPr>
            <a:r>
              <a:rPr lang="uk-UA" altLang="uk-UA" sz="2000">
                <a:solidFill>
                  <a:srgbClr val="100D0A"/>
                </a:solidFill>
              </a:rPr>
              <a:t>Текст, оброблюваний за допомогою текстового редактора, зберігається в оперативній пам’яті у вигляді вікна .Зовнішній вигляд змінюється з допомогою пункту меню </a:t>
            </a:r>
            <a:r>
              <a:rPr lang="uk-UA" altLang="uk-UA" sz="2000" i="1">
                <a:solidFill>
                  <a:srgbClr val="100D0A"/>
                </a:solidFill>
              </a:rPr>
              <a:t>Вид.</a:t>
            </a:r>
            <a:r>
              <a:rPr lang="uk-UA" altLang="uk-UA" sz="2000">
                <a:solidFill>
                  <a:srgbClr val="100D0A"/>
                </a:solidFill>
              </a:rPr>
              <a:t> </a:t>
            </a:r>
          </a:p>
          <a:p>
            <a:pPr marL="190500" lvl="1" indent="0" algn="just">
              <a:buFontTx/>
              <a:buNone/>
            </a:pPr>
            <a:r>
              <a:rPr lang="ru-RU" altLang="uk-UA" sz="2000">
                <a:solidFill>
                  <a:srgbClr val="100D0A"/>
                </a:solidFill>
              </a:rPr>
              <a:t>Отримання довідок в текстовому редакторі здійснюється викликом на панелі меню команди </a:t>
            </a:r>
            <a:r>
              <a:rPr lang="ru-RU" altLang="uk-UA" sz="2000" i="1">
                <a:solidFill>
                  <a:srgbClr val="100D0A"/>
                </a:solidFill>
              </a:rPr>
              <a:t>?</a:t>
            </a:r>
            <a:r>
              <a:rPr lang="ru-RU" altLang="uk-UA" sz="2000">
                <a:solidFill>
                  <a:srgbClr val="100D0A"/>
                </a:solidFill>
              </a:rPr>
              <a:t> або клавішою </a:t>
            </a:r>
            <a:r>
              <a:rPr lang="en-US" altLang="uk-UA" sz="2000" i="1">
                <a:solidFill>
                  <a:srgbClr val="100D0A"/>
                </a:solidFill>
              </a:rPr>
              <a:t>F1</a:t>
            </a:r>
            <a:r>
              <a:rPr lang="en-US" altLang="uk-UA" sz="2000">
                <a:solidFill>
                  <a:srgbClr val="100D0A"/>
                </a:solidFill>
              </a:rPr>
              <a:t>. </a:t>
            </a:r>
          </a:p>
          <a:p>
            <a:pPr marL="190500" lvl="1" indent="0" algn="just">
              <a:buFontTx/>
              <a:buNone/>
            </a:pPr>
            <a:r>
              <a:rPr lang="uk-UA" altLang="uk-UA" sz="2000">
                <a:solidFill>
                  <a:srgbClr val="100D0A"/>
                </a:solidFill>
              </a:rPr>
              <a:t>Перемикання між декількома відкритими документами здійснюється командою </a:t>
            </a:r>
            <a:r>
              <a:rPr lang="uk-UA" altLang="uk-UA" sz="2000" i="1">
                <a:solidFill>
                  <a:srgbClr val="100D0A"/>
                </a:solidFill>
              </a:rPr>
              <a:t>Вікно</a:t>
            </a:r>
            <a:r>
              <a:rPr lang="uk-UA" altLang="uk-UA" i="1"/>
              <a:t>.</a:t>
            </a:r>
            <a:endParaRPr lang="ru-RU" alt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6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</a:t>
            </a:r>
            <a:r>
              <a:rPr lang="uk-UA" altLang="uk-UA" sz="6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</a:rPr>
              <a:t> </a:t>
            </a:r>
            <a:r>
              <a:rPr lang="uk-UA" altLang="uk-UA" b="1">
                <a:solidFill>
                  <a:srgbClr val="100D0A"/>
                </a:solidFill>
              </a:rPr>
              <a:t>Введення тексту</a:t>
            </a:r>
            <a:endParaRPr lang="ru-RU" altLang="uk-UA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Введення тексту здійснюється за допомогою клавіатури за місцем розташування курсора.</a:t>
            </a:r>
          </a:p>
          <a:p>
            <a:pPr marL="0" indent="0" algn="just">
              <a:lnSpc>
                <a:spcPct val="12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При натисканні клавіші </a:t>
            </a:r>
            <a:r>
              <a:rPr lang="en-US" altLang="uk-UA" sz="2400" i="1">
                <a:solidFill>
                  <a:srgbClr val="100D0A"/>
                </a:solidFill>
              </a:rPr>
              <a:t>Enter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курсор переходить на новий абзац.</a:t>
            </a:r>
          </a:p>
          <a:p>
            <a:pPr marL="0" indent="0" algn="just">
              <a:lnSpc>
                <a:spcPct val="12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Клавіша </a:t>
            </a:r>
            <a:r>
              <a:rPr lang="en-US" altLang="uk-UA" sz="2400" i="1">
                <a:solidFill>
                  <a:srgbClr val="100D0A"/>
                </a:solidFill>
              </a:rPr>
              <a:t>BackSpace </a:t>
            </a:r>
            <a:r>
              <a:rPr lang="uk-UA" altLang="uk-UA" sz="2400">
                <a:solidFill>
                  <a:srgbClr val="100D0A"/>
                </a:solidFill>
              </a:rPr>
              <a:t>вилучає символи ліворуч від курсора.</a:t>
            </a:r>
          </a:p>
          <a:p>
            <a:pPr marL="0" indent="0" algn="just">
              <a:lnSpc>
                <a:spcPct val="12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Клавіша </a:t>
            </a:r>
            <a:r>
              <a:rPr lang="en-US" altLang="uk-UA" sz="2400" i="1">
                <a:solidFill>
                  <a:srgbClr val="100D0A"/>
                </a:solidFill>
              </a:rPr>
              <a:t>Delete </a:t>
            </a:r>
            <a:r>
              <a:rPr lang="uk-UA" altLang="uk-UA" sz="2400">
                <a:solidFill>
                  <a:srgbClr val="100D0A"/>
                </a:solidFill>
              </a:rPr>
              <a:t>вилучає символи праворуч від курсора. </a:t>
            </a:r>
          </a:p>
          <a:p>
            <a:pPr marL="0" indent="0" algn="just">
              <a:lnSpc>
                <a:spcPct val="12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Клавіша </a:t>
            </a:r>
            <a:r>
              <a:rPr lang="en-US" altLang="uk-UA" sz="2400" i="1">
                <a:solidFill>
                  <a:srgbClr val="100D0A"/>
                </a:solidFill>
              </a:rPr>
              <a:t>Insert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перемикає режим вставки символів.</a:t>
            </a:r>
            <a:endParaRPr lang="uk-UA" altLang="uk-UA" sz="2400"/>
          </a:p>
          <a:p>
            <a:pPr marL="0" indent="0"/>
            <a:endParaRPr lang="ru-RU" alt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80000"/>
              </a:lnSpc>
            </a:pPr>
            <a:r>
              <a:rPr lang="uk-UA" altLang="uk-UA" sz="48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</a:t>
            </a:r>
            <a:r>
              <a:rPr lang="uk-UA" altLang="uk-UA" sz="48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</a:rPr>
              <a:t> </a:t>
            </a:r>
            <a:r>
              <a:rPr lang="uk-UA" altLang="uk-UA" sz="3600" b="1">
                <a:solidFill>
                  <a:srgbClr val="100D0A"/>
                </a:solidFill>
              </a:rPr>
              <a:t>Пересування курсора по документу</a:t>
            </a:r>
            <a:endParaRPr lang="ru-RU" altLang="uk-UA" sz="36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>
                <a:solidFill>
                  <a:srgbClr val="100D0A"/>
                </a:solidFill>
              </a:rPr>
              <a:t>встановити курсор клацанням покажчика миші в необхідному місці;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>
                <a:solidFill>
                  <a:srgbClr val="100D0A"/>
                </a:solidFill>
              </a:rPr>
              <a:t>мишкою за допомогою лінійок прокрутки;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>
                <a:solidFill>
                  <a:srgbClr val="100D0A"/>
                </a:solidFill>
              </a:rPr>
              <a:t>за допомогою клавіатури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>
                <a:solidFill>
                  <a:srgbClr val="100D0A"/>
                </a:solidFill>
                <a:sym typeface="Wingdings" pitchFamily="2" charset="2"/>
              </a:rPr>
              <a:t>   </a:t>
            </a:r>
            <a:r>
              <a:rPr lang="uk-UA" altLang="uk-UA" sz="2400">
                <a:solidFill>
                  <a:srgbClr val="100D0A"/>
                </a:solidFill>
              </a:rPr>
              <a:t> на один символ ліворуч, праворуч, на один рядок вверх, вниз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en-US" altLang="uk-UA" sz="2400" i="1">
                <a:solidFill>
                  <a:srgbClr val="100D0A"/>
                </a:solidFill>
              </a:rPr>
              <a:t>Home, End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на початок або кінець рядка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en-US" altLang="uk-UA" sz="2400" i="1">
                <a:solidFill>
                  <a:srgbClr val="100D0A"/>
                </a:solidFill>
              </a:rPr>
              <a:t>Page Up, Page Down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на екранний лист вгору або вниз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 i="1">
                <a:solidFill>
                  <a:srgbClr val="100D0A"/>
                </a:solidFill>
              </a:rPr>
              <a:t>С</a:t>
            </a:r>
            <a:r>
              <a:rPr lang="en-US" altLang="uk-UA" sz="2400" i="1">
                <a:solidFill>
                  <a:srgbClr val="100D0A"/>
                </a:solidFill>
              </a:rPr>
              <a:t>trl + Home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на початок тексту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Char char="*"/>
            </a:pPr>
            <a:r>
              <a:rPr lang="uk-UA" altLang="uk-UA" sz="2400" i="1">
                <a:solidFill>
                  <a:srgbClr val="100D0A"/>
                </a:solidFill>
              </a:rPr>
              <a:t>С</a:t>
            </a:r>
            <a:r>
              <a:rPr lang="en-US" altLang="uk-UA" sz="2400" i="1">
                <a:solidFill>
                  <a:srgbClr val="100D0A"/>
                </a:solidFill>
              </a:rPr>
              <a:t>trl + End</a:t>
            </a:r>
            <a:r>
              <a:rPr lang="en-US" altLang="uk-UA" sz="2400">
                <a:solidFill>
                  <a:srgbClr val="100D0A"/>
                </a:solidFill>
              </a:rPr>
              <a:t> </a:t>
            </a:r>
            <a:r>
              <a:rPr lang="uk-UA" altLang="uk-UA" sz="2400">
                <a:solidFill>
                  <a:srgbClr val="100D0A"/>
                </a:solidFill>
              </a:rPr>
              <a:t>на кінець документа.</a:t>
            </a:r>
            <a:endParaRPr lang="ru-RU" altLang="uk-UA">
              <a:solidFill>
                <a:srgbClr val="100D0A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</a:t>
            </a:r>
            <a:r>
              <a:rPr lang="uk-UA" altLang="uk-UA" b="1">
                <a:solidFill>
                  <a:srgbClr val="100D0A"/>
                </a:solidFill>
              </a:rPr>
              <a:t> </a:t>
            </a:r>
            <a:r>
              <a:rPr lang="uk-UA" altLang="uk-UA" sz="4000" b="1">
                <a:solidFill>
                  <a:srgbClr val="100D0A"/>
                </a:solidFill>
              </a:rPr>
              <a:t>Створення, відкриття і зберігання документа</a:t>
            </a:r>
            <a:endParaRPr lang="ru-RU" altLang="uk-UA" b="1">
              <a:solidFill>
                <a:srgbClr val="100D0A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Font typeface="Monotype Sorts" pitchFamily="2" charset="2"/>
              <a:buNone/>
            </a:pPr>
            <a:r>
              <a:rPr lang="uk-UA" altLang="uk-UA" sz="2400" b="1">
                <a:solidFill>
                  <a:schemeClr val="folHlink"/>
                </a:solidFill>
              </a:rPr>
              <a:t>Створення нового документа:</a:t>
            </a:r>
            <a:r>
              <a:rPr lang="uk-UA" altLang="uk-UA" sz="2400">
                <a:solidFill>
                  <a:schemeClr val="folHlink"/>
                </a:solidFill>
              </a:rPr>
              <a:t> 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1. Кнопка        на панелі інструментів </a:t>
            </a:r>
            <a:r>
              <a:rPr lang="uk-UA" altLang="uk-UA" sz="2400" i="1">
                <a:solidFill>
                  <a:srgbClr val="100D0A"/>
                </a:solidFill>
              </a:rPr>
              <a:t>Стандартна.</a:t>
            </a: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2. Меню </a:t>
            </a:r>
            <a:r>
              <a:rPr lang="uk-UA" altLang="uk-UA" sz="2400" i="1">
                <a:solidFill>
                  <a:srgbClr val="100D0A"/>
                </a:solidFill>
              </a:rPr>
              <a:t>Файл</a:t>
            </a:r>
            <a:r>
              <a:rPr lang="uk-UA" altLang="uk-UA" sz="2400">
                <a:solidFill>
                  <a:srgbClr val="100D0A"/>
                </a:solidFill>
              </a:rPr>
              <a:t>\команда </a:t>
            </a:r>
            <a:r>
              <a:rPr lang="uk-UA" altLang="uk-UA" sz="2400" i="1">
                <a:solidFill>
                  <a:srgbClr val="100D0A"/>
                </a:solidFill>
              </a:rPr>
              <a:t>Створити</a:t>
            </a:r>
          </a:p>
          <a:p>
            <a:pPr marL="0" indent="0" algn="ctr">
              <a:buFont typeface="Monotype Sorts" pitchFamily="2" charset="2"/>
              <a:buNone/>
            </a:pPr>
            <a:r>
              <a:rPr lang="uk-UA" altLang="uk-UA" sz="2400" b="1">
                <a:solidFill>
                  <a:schemeClr val="folHlink"/>
                </a:solidFill>
              </a:rPr>
              <a:t>Прочитати документ з диска:</a:t>
            </a:r>
            <a:endParaRPr lang="uk-UA" altLang="uk-UA" sz="2400">
              <a:solidFill>
                <a:schemeClr val="folHlink"/>
              </a:solidFill>
            </a:endParaRP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1. Кнопка         на панелі інструментів </a:t>
            </a:r>
            <a:r>
              <a:rPr lang="uk-UA" altLang="uk-UA" sz="2400" i="1">
                <a:solidFill>
                  <a:srgbClr val="100D0A"/>
                </a:solidFill>
              </a:rPr>
              <a:t>Стандартна.</a:t>
            </a:r>
            <a:endParaRPr lang="uk-UA" altLang="uk-UA" sz="2400">
              <a:solidFill>
                <a:srgbClr val="100D0A"/>
              </a:solidFill>
            </a:endParaRP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2. Меню </a:t>
            </a:r>
            <a:r>
              <a:rPr lang="uk-UA" altLang="uk-UA" sz="2400" i="1">
                <a:solidFill>
                  <a:srgbClr val="100D0A"/>
                </a:solidFill>
              </a:rPr>
              <a:t>Файл</a:t>
            </a:r>
            <a:r>
              <a:rPr lang="uk-UA" altLang="uk-UA" sz="2400">
                <a:solidFill>
                  <a:srgbClr val="100D0A"/>
                </a:solidFill>
              </a:rPr>
              <a:t>\команда </a:t>
            </a:r>
            <a:r>
              <a:rPr lang="uk-UA" altLang="uk-UA" sz="2400" i="1">
                <a:solidFill>
                  <a:srgbClr val="100D0A"/>
                </a:solidFill>
              </a:rPr>
              <a:t>Відкрити</a:t>
            </a:r>
            <a:r>
              <a:rPr lang="uk-UA" altLang="uk-UA" sz="2400">
                <a:solidFill>
                  <a:srgbClr val="100D0A"/>
                </a:solidFill>
              </a:rPr>
              <a:t> (вибрати диск, папку і вказати ім’я файла).</a:t>
            </a:r>
          </a:p>
          <a:p>
            <a:pPr marL="0" indent="0" algn="ctr">
              <a:buFont typeface="Monotype Sorts" pitchFamily="2" charset="2"/>
              <a:buNone/>
            </a:pPr>
            <a:r>
              <a:rPr lang="uk-UA" altLang="uk-UA" sz="2400" b="1">
                <a:solidFill>
                  <a:schemeClr val="folHlink"/>
                </a:solidFill>
              </a:rPr>
              <a:t>Записати документ на диск:</a:t>
            </a:r>
            <a:endParaRPr lang="uk-UA" altLang="uk-UA" sz="2400">
              <a:solidFill>
                <a:srgbClr val="100D0A"/>
              </a:solidFill>
            </a:endParaRP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1. Кнопка         на панелі інструментів </a:t>
            </a:r>
            <a:r>
              <a:rPr lang="uk-UA" altLang="uk-UA" sz="2400" i="1">
                <a:solidFill>
                  <a:srgbClr val="100D0A"/>
                </a:solidFill>
              </a:rPr>
              <a:t>Стандартна.</a:t>
            </a:r>
            <a:endParaRPr lang="uk-UA" altLang="uk-UA" sz="2400">
              <a:solidFill>
                <a:srgbClr val="100D0A"/>
              </a:solidFill>
            </a:endParaRPr>
          </a:p>
          <a:p>
            <a:pPr marL="0" indent="0" algn="just"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2. Меню </a:t>
            </a:r>
            <a:r>
              <a:rPr lang="uk-UA" altLang="uk-UA" sz="2400" i="1">
                <a:solidFill>
                  <a:srgbClr val="100D0A"/>
                </a:solidFill>
              </a:rPr>
              <a:t>Файл</a:t>
            </a:r>
            <a:r>
              <a:rPr lang="uk-UA" altLang="uk-UA" sz="2400">
                <a:solidFill>
                  <a:srgbClr val="100D0A"/>
                </a:solidFill>
              </a:rPr>
              <a:t>\команда </a:t>
            </a:r>
            <a:r>
              <a:rPr lang="uk-UA" altLang="uk-UA" sz="2400" i="1">
                <a:solidFill>
                  <a:srgbClr val="100D0A"/>
                </a:solidFill>
              </a:rPr>
              <a:t>Зберегти</a:t>
            </a:r>
            <a:r>
              <a:rPr lang="uk-UA" altLang="uk-UA" sz="2400">
                <a:solidFill>
                  <a:srgbClr val="100D0A"/>
                </a:solidFill>
              </a:rPr>
              <a:t> (вибрати диск, папку і вказати ім’я файла).</a:t>
            </a:r>
            <a:endParaRPr lang="ru-RU" altLang="uk-UA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438400" y="2286000"/>
          <a:ext cx="35083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Точечный рисунок" r:id="rId3" imgW="200159" imgH="171338" progId="Paint.Picture">
                  <p:embed/>
                </p:oleObj>
              </mc:Choice>
              <mc:Fallback>
                <p:oleObj name="Точечный рисунок" r:id="rId3" imgW="200159" imgH="171338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86000"/>
                        <a:ext cx="35083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438400" y="3657600"/>
          <a:ext cx="3810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Точечный рисунок" r:id="rId5" imgW="237969" imgH="181096" progId="Paint.Picture">
                  <p:embed/>
                </p:oleObj>
              </mc:Choice>
              <mc:Fallback>
                <p:oleObj name="Точечный рисунок" r:id="rId5" imgW="237969" imgH="181096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657600"/>
                        <a:ext cx="3810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5334000"/>
          <a:ext cx="4572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Точечный рисунок" r:id="rId7" imgW="247685" imgH="200159" progId="Paint.Picture">
                  <p:embed/>
                </p:oleObj>
              </mc:Choice>
              <mc:Fallback>
                <p:oleObj name="Точечный рисунок" r:id="rId7" imgW="247685" imgH="200159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334000"/>
                        <a:ext cx="4572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uk-UA" sz="6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 ?</a:t>
            </a:r>
            <a:r>
              <a:rPr lang="ru-RU" altLang="uk-UA" b="1">
                <a:solidFill>
                  <a:srgbClr val="FF0000"/>
                </a:solidFill>
              </a:rPr>
              <a:t> Контрольні запитання</a:t>
            </a:r>
            <a:endParaRPr lang="ru-RU" altLang="uk-UA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uk-UA" sz="2400">
                <a:solidFill>
                  <a:srgbClr val="100D0A"/>
                </a:solidFill>
              </a:rPr>
              <a:t>1. Як здійснюється запуск програми </a:t>
            </a:r>
            <a:r>
              <a:rPr lang="en-US" altLang="uk-UA" sz="2400" i="1">
                <a:solidFill>
                  <a:srgbClr val="100D0A"/>
                </a:solidFill>
              </a:rPr>
              <a:t>Word</a:t>
            </a:r>
            <a:r>
              <a:rPr lang="en-US" altLang="uk-UA" sz="2400">
                <a:solidFill>
                  <a:srgbClr val="100D0A"/>
                </a:solidFill>
              </a:rPr>
              <a:t>?</a:t>
            </a: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2. Назвати основні елементи вікна редактора та їх призначення.</a:t>
            </a:r>
            <a:endParaRPr lang="en-US" altLang="uk-UA" sz="2400">
              <a:solidFill>
                <a:srgbClr val="100D0A"/>
              </a:solidFill>
            </a:endParaRP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3. За допомогою яких команд меню можна налаштовувати роботу редактора до вимог користувача?</a:t>
            </a:r>
            <a:endParaRPr lang="en-US" altLang="uk-UA" sz="2400">
              <a:solidFill>
                <a:srgbClr val="100D0A"/>
              </a:solidFill>
            </a:endParaRP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4. Назвати основні правила відкриття, збереження тексту.</a:t>
            </a:r>
            <a:endParaRPr lang="en-US" altLang="uk-UA" sz="2400">
              <a:solidFill>
                <a:srgbClr val="100D0A"/>
              </a:solidFill>
            </a:endParaRP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5. Назвати основні клавіші для редагування тексту.</a:t>
            </a:r>
            <a:endParaRPr lang="en-US" altLang="uk-UA" sz="2400">
              <a:solidFill>
                <a:srgbClr val="100D0A"/>
              </a:solidFill>
            </a:endParaRP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6. Які переваги текстового редактора перед друкарською машиною?</a:t>
            </a:r>
          </a:p>
          <a:p>
            <a:pPr marL="193675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>
                <a:solidFill>
                  <a:srgbClr val="100D0A"/>
                </a:solidFill>
              </a:rPr>
              <a:t>7. Назвіть “гарячі клавіші” створення, відкриття, збереження тексту.</a:t>
            </a:r>
            <a:endParaRPr lang="ru-RU" altLang="uk-U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59</TotalTime>
  <Words>488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Garamond</vt:lpstr>
      <vt:lpstr>Monotype Sorts</vt:lpstr>
      <vt:lpstr>Times New Roman</vt:lpstr>
      <vt:lpstr>Webdings</vt:lpstr>
      <vt:lpstr>Wingdings</vt:lpstr>
      <vt:lpstr>Натуральные материалы</vt:lpstr>
      <vt:lpstr>Точечный рисунок</vt:lpstr>
      <vt:lpstr>Текстовий редактор MS Word  </vt:lpstr>
      <vt:lpstr> Системи опрацювання текстів, основні функції</vt:lpstr>
      <vt:lpstr> Запуск програми Word</vt:lpstr>
      <vt:lpstr> Інтерфейс текстового редактора</vt:lpstr>
      <vt:lpstr> Введення тексту</vt:lpstr>
      <vt:lpstr> Пересування курсора по документу</vt:lpstr>
      <vt:lpstr> Створення, відкриття і зберігання документа</vt:lpstr>
      <vt:lpstr> ? Контрольні запитання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Текстовий редактор MS Word</dc:title>
  <dc:creator>Пользователь</dc:creator>
  <cp:lastModifiedBy>Пользователь Windows</cp:lastModifiedBy>
  <cp:revision>21</cp:revision>
  <dcterms:created xsi:type="dcterms:W3CDTF">1601-01-01T00:00:00Z</dcterms:created>
  <dcterms:modified xsi:type="dcterms:W3CDTF">2016-10-15T16:20:12Z</dcterms:modified>
</cp:coreProperties>
</file>